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499" r:id="rId5"/>
    <p:sldId id="501" r:id="rId6"/>
    <p:sldId id="485" r:id="rId7"/>
    <p:sldId id="462" r:id="rId8"/>
    <p:sldId id="463" r:id="rId9"/>
    <p:sldId id="464" r:id="rId10"/>
    <p:sldId id="468" r:id="rId11"/>
    <p:sldId id="523" r:id="rId12"/>
    <p:sldId id="469" r:id="rId13"/>
    <p:sldId id="487" r:id="rId14"/>
    <p:sldId id="503" r:id="rId15"/>
    <p:sldId id="520" r:id="rId16"/>
    <p:sldId id="507" r:id="rId17"/>
    <p:sldId id="521" r:id="rId18"/>
    <p:sldId id="504" r:id="rId19"/>
    <p:sldId id="522" r:id="rId20"/>
    <p:sldId id="505" r:id="rId21"/>
    <p:sldId id="519" r:id="rId22"/>
    <p:sldId id="506" r:id="rId23"/>
    <p:sldId id="510" r:id="rId24"/>
    <p:sldId id="511" r:id="rId25"/>
    <p:sldId id="512" r:id="rId26"/>
    <p:sldId id="470" r:id="rId27"/>
    <p:sldId id="525" r:id="rId28"/>
    <p:sldId id="502" r:id="rId29"/>
    <p:sldId id="498" r:id="rId30"/>
    <p:sldId id="509" r:id="rId31"/>
    <p:sldId id="513" r:id="rId32"/>
    <p:sldId id="527" r:id="rId33"/>
    <p:sldId id="514" r:id="rId34"/>
    <p:sldId id="515" r:id="rId35"/>
    <p:sldId id="518" r:id="rId36"/>
    <p:sldId id="516" r:id="rId37"/>
    <p:sldId id="524" r:id="rId38"/>
    <p:sldId id="517" r:id="rId39"/>
  </p:sldIdLst>
  <p:sldSz cx="9144000" cy="6858000" type="screen4x3"/>
  <p:notesSz cx="6858000" cy="9144000"/>
  <p:defaultTextStyle>
    <a:defPPr>
      <a:defRPr lang="es-ES_tradnl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BA4FCAF-E560-48A7-8A9B-4B6EB01D17F3}">
          <p14:sldIdLst>
            <p14:sldId id="499"/>
            <p14:sldId id="501"/>
            <p14:sldId id="485"/>
            <p14:sldId id="462"/>
            <p14:sldId id="463"/>
            <p14:sldId id="464"/>
            <p14:sldId id="468"/>
            <p14:sldId id="523"/>
            <p14:sldId id="469"/>
            <p14:sldId id="487"/>
            <p14:sldId id="503"/>
            <p14:sldId id="520"/>
            <p14:sldId id="507"/>
            <p14:sldId id="521"/>
            <p14:sldId id="504"/>
            <p14:sldId id="522"/>
            <p14:sldId id="505"/>
            <p14:sldId id="519"/>
            <p14:sldId id="506"/>
            <p14:sldId id="510"/>
            <p14:sldId id="511"/>
            <p14:sldId id="512"/>
            <p14:sldId id="470"/>
            <p14:sldId id="525"/>
            <p14:sldId id="502"/>
            <p14:sldId id="498"/>
            <p14:sldId id="509"/>
            <p14:sldId id="513"/>
            <p14:sldId id="527"/>
            <p14:sldId id="514"/>
            <p14:sldId id="515"/>
            <p14:sldId id="518"/>
            <p14:sldId id="516"/>
            <p14:sldId id="524"/>
            <p14:sldId id="5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ntse Llos i Bombardó" initials="MLiB" lastIdx="2" clrIdx="0">
    <p:extLst>
      <p:ext uri="{19B8F6BF-5375-455C-9EA6-DF929625EA0E}">
        <p15:presenceInfo xmlns:p15="http://schemas.microsoft.com/office/powerpoint/2012/main" userId="S-1-5-21-2379261074-3474406548-4290613708-100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0000"/>
    <a:srgbClr val="EC0000"/>
    <a:srgbClr val="299FEC"/>
    <a:srgbClr val="FF3146"/>
    <a:srgbClr val="32B9E1"/>
    <a:srgbClr val="069DD8"/>
    <a:srgbClr val="008AE1"/>
    <a:srgbClr val="1C6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555036-AA71-48BA-96C4-617167ADC3CA}" v="43" dt="2020-03-02T17:52:46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251" autoAdjust="0"/>
  </p:normalViewPr>
  <p:slideViewPr>
    <p:cSldViewPr snapToObjects="1">
      <p:cViewPr varScale="1">
        <p:scale>
          <a:sx n="69" d="100"/>
          <a:sy n="69" d="100"/>
        </p:scale>
        <p:origin x="1858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ntse Llos" userId="4a96702e8d14b7d0" providerId="LiveId" clId="{93555036-AA71-48BA-96C4-617167ADC3CA}"/>
    <pc:docChg chg="custSel addSld delSld modSld sldOrd modSection">
      <pc:chgData name="Montse Llos" userId="4a96702e8d14b7d0" providerId="LiveId" clId="{93555036-AA71-48BA-96C4-617167ADC3CA}" dt="2020-03-02T17:52:46.886" v="1447" actId="1038"/>
      <pc:docMkLst>
        <pc:docMk/>
      </pc:docMkLst>
      <pc:sldChg chg="modNotesTx">
        <pc:chgData name="Montse Llos" userId="4a96702e8d14b7d0" providerId="LiveId" clId="{93555036-AA71-48BA-96C4-617167ADC3CA}" dt="2020-03-01T19:03:38.802" v="899" actId="20577"/>
        <pc:sldMkLst>
          <pc:docMk/>
          <pc:sldMk cId="3792134257" sldId="470"/>
        </pc:sldMkLst>
      </pc:sldChg>
      <pc:sldChg chg="modSp">
        <pc:chgData name="Montse Llos" userId="4a96702e8d14b7d0" providerId="LiveId" clId="{93555036-AA71-48BA-96C4-617167ADC3CA}" dt="2020-02-16T21:26:29.071" v="84" actId="20577"/>
        <pc:sldMkLst>
          <pc:docMk/>
          <pc:sldMk cId="1479199929" sldId="504"/>
        </pc:sldMkLst>
        <pc:spChg chg="mod">
          <ac:chgData name="Montse Llos" userId="4a96702e8d14b7d0" providerId="LiveId" clId="{93555036-AA71-48BA-96C4-617167ADC3CA}" dt="2020-02-16T21:26:29.071" v="84" actId="20577"/>
          <ac:spMkLst>
            <pc:docMk/>
            <pc:sldMk cId="1479199929" sldId="504"/>
            <ac:spMk id="9" creationId="{00000000-0000-0000-0000-000000000000}"/>
          </ac:spMkLst>
        </pc:spChg>
      </pc:sldChg>
      <pc:sldChg chg="modNotesTx">
        <pc:chgData name="Montse Llos" userId="4a96702e8d14b7d0" providerId="LiveId" clId="{93555036-AA71-48BA-96C4-617167ADC3CA}" dt="2020-02-16T22:21:36.032" v="415" actId="20577"/>
        <pc:sldMkLst>
          <pc:docMk/>
          <pc:sldMk cId="1072267399" sldId="507"/>
        </pc:sldMkLst>
      </pc:sldChg>
      <pc:sldChg chg="modSp">
        <pc:chgData name="Montse Llos" userId="4a96702e8d14b7d0" providerId="LiveId" clId="{93555036-AA71-48BA-96C4-617167ADC3CA}" dt="2020-03-02T17:52:46.886" v="1447" actId="1038"/>
        <pc:sldMkLst>
          <pc:docMk/>
          <pc:sldMk cId="2330276621" sldId="509"/>
        </pc:sldMkLst>
        <pc:spChg chg="mod">
          <ac:chgData name="Montse Llos" userId="4a96702e8d14b7d0" providerId="LiveId" clId="{93555036-AA71-48BA-96C4-617167ADC3CA}" dt="2020-03-02T17:52:46.886" v="1447" actId="1038"/>
          <ac:spMkLst>
            <pc:docMk/>
            <pc:sldMk cId="2330276621" sldId="509"/>
            <ac:spMk id="45" creationId="{452B5A01-F884-49E1-9EAA-C8849428EA61}"/>
          </ac:spMkLst>
        </pc:spChg>
      </pc:sldChg>
      <pc:sldChg chg="addSp modSp modNotesTx">
        <pc:chgData name="Montse Llos" userId="4a96702e8d14b7d0" providerId="LiveId" clId="{93555036-AA71-48BA-96C4-617167ADC3CA}" dt="2020-03-01T20:02:46.062" v="1325" actId="14100"/>
        <pc:sldMkLst>
          <pc:docMk/>
          <pc:sldMk cId="136952185" sldId="513"/>
        </pc:sldMkLst>
        <pc:spChg chg="add mod">
          <ac:chgData name="Montse Llos" userId="4a96702e8d14b7d0" providerId="LiveId" clId="{93555036-AA71-48BA-96C4-617167ADC3CA}" dt="2020-03-01T20:02:46.062" v="1325" actId="14100"/>
          <ac:spMkLst>
            <pc:docMk/>
            <pc:sldMk cId="136952185" sldId="513"/>
            <ac:spMk id="4" creationId="{57062365-7761-46B6-AC2D-D93DF9A95273}"/>
          </ac:spMkLst>
        </pc:spChg>
      </pc:sldChg>
      <pc:sldChg chg="modSp">
        <pc:chgData name="Montse Llos" userId="4a96702e8d14b7d0" providerId="LiveId" clId="{93555036-AA71-48BA-96C4-617167ADC3CA}" dt="2020-02-16T11:57:22.926" v="5" actId="20577"/>
        <pc:sldMkLst>
          <pc:docMk/>
          <pc:sldMk cId="2879864324" sldId="516"/>
        </pc:sldMkLst>
        <pc:spChg chg="mod">
          <ac:chgData name="Montse Llos" userId="4a96702e8d14b7d0" providerId="LiveId" clId="{93555036-AA71-48BA-96C4-617167ADC3CA}" dt="2020-02-16T11:57:18.797" v="3" actId="20577"/>
          <ac:spMkLst>
            <pc:docMk/>
            <pc:sldMk cId="2879864324" sldId="516"/>
            <ac:spMk id="7" creationId="{00000000-0000-0000-0000-000000000000}"/>
          </ac:spMkLst>
        </pc:spChg>
        <pc:spChg chg="mod">
          <ac:chgData name="Montse Llos" userId="4a96702e8d14b7d0" providerId="LiveId" clId="{93555036-AA71-48BA-96C4-617167ADC3CA}" dt="2020-02-16T11:57:22.926" v="5" actId="20577"/>
          <ac:spMkLst>
            <pc:docMk/>
            <pc:sldMk cId="2879864324" sldId="516"/>
            <ac:spMk id="9" creationId="{00000000-0000-0000-0000-000000000000}"/>
          </ac:spMkLst>
        </pc:spChg>
      </pc:sldChg>
      <pc:sldChg chg="modSp">
        <pc:chgData name="Montse Llos" userId="4a96702e8d14b7d0" providerId="LiveId" clId="{93555036-AA71-48BA-96C4-617167ADC3CA}" dt="2020-02-29T16:05:01.344" v="609" actId="6549"/>
        <pc:sldMkLst>
          <pc:docMk/>
          <pc:sldMk cId="3079428829" sldId="518"/>
        </pc:sldMkLst>
        <pc:spChg chg="mod">
          <ac:chgData name="Montse Llos" userId="4a96702e8d14b7d0" providerId="LiveId" clId="{93555036-AA71-48BA-96C4-617167ADC3CA}" dt="2020-02-29T16:05:01.344" v="609" actId="6549"/>
          <ac:spMkLst>
            <pc:docMk/>
            <pc:sldMk cId="3079428829" sldId="518"/>
            <ac:spMk id="9" creationId="{00000000-0000-0000-0000-000000000000}"/>
          </ac:spMkLst>
        </pc:spChg>
      </pc:sldChg>
      <pc:sldChg chg="addSp delSp modSp add delAnim">
        <pc:chgData name="Montse Llos" userId="4a96702e8d14b7d0" providerId="LiveId" clId="{93555036-AA71-48BA-96C4-617167ADC3CA}" dt="2020-02-16T21:28:47.229" v="90" actId="1076"/>
        <pc:sldMkLst>
          <pc:docMk/>
          <pc:sldMk cId="119900487" sldId="519"/>
        </pc:sldMkLst>
        <pc:picChg chg="del">
          <ac:chgData name="Montse Llos" userId="4a96702e8d14b7d0" providerId="LiveId" clId="{93555036-AA71-48BA-96C4-617167ADC3CA}" dt="2020-02-16T21:28:38.860" v="86" actId="478"/>
          <ac:picMkLst>
            <pc:docMk/>
            <pc:sldMk cId="119900487" sldId="519"/>
            <ac:picMk id="2" creationId="{A12D202B-6884-4D34-A407-9FD749EE7DC3}"/>
          </ac:picMkLst>
        </pc:picChg>
        <pc:picChg chg="add mod">
          <ac:chgData name="Montse Llos" userId="4a96702e8d14b7d0" providerId="LiveId" clId="{93555036-AA71-48BA-96C4-617167ADC3CA}" dt="2020-02-16T21:28:47.229" v="90" actId="1076"/>
          <ac:picMkLst>
            <pc:docMk/>
            <pc:sldMk cId="119900487" sldId="519"/>
            <ac:picMk id="3" creationId="{DD01EAC4-A9B5-4874-9487-92CA3B40C039}"/>
          </ac:picMkLst>
        </pc:picChg>
      </pc:sldChg>
      <pc:sldChg chg="add del">
        <pc:chgData name="Montse Llos" userId="4a96702e8d14b7d0" providerId="LiveId" clId="{93555036-AA71-48BA-96C4-617167ADC3CA}" dt="2020-02-16T11:56:28.080" v="1" actId="2696"/>
        <pc:sldMkLst>
          <pc:docMk/>
          <pc:sldMk cId="3213608665" sldId="519"/>
        </pc:sldMkLst>
      </pc:sldChg>
      <pc:sldChg chg="addSp delSp modSp add modNotesTx">
        <pc:chgData name="Montse Llos" userId="4a96702e8d14b7d0" providerId="LiveId" clId="{93555036-AA71-48BA-96C4-617167ADC3CA}" dt="2020-02-16T22:23:44.712" v="416" actId="1076"/>
        <pc:sldMkLst>
          <pc:docMk/>
          <pc:sldMk cId="1314235554" sldId="520"/>
        </pc:sldMkLst>
        <pc:spChg chg="del">
          <ac:chgData name="Montse Llos" userId="4a96702e8d14b7d0" providerId="LiveId" clId="{93555036-AA71-48BA-96C4-617167ADC3CA}" dt="2020-02-16T22:18:44.490" v="321" actId="478"/>
          <ac:spMkLst>
            <pc:docMk/>
            <pc:sldMk cId="1314235554" sldId="520"/>
            <ac:spMk id="9" creationId="{00000000-0000-0000-0000-000000000000}"/>
          </ac:spMkLst>
        </pc:spChg>
        <pc:picChg chg="del">
          <ac:chgData name="Montse Llos" userId="4a96702e8d14b7d0" providerId="LiveId" clId="{93555036-AA71-48BA-96C4-617167ADC3CA}" dt="2020-02-16T22:18:46.089" v="322" actId="478"/>
          <ac:picMkLst>
            <pc:docMk/>
            <pc:sldMk cId="1314235554" sldId="520"/>
            <ac:picMk id="2" creationId="{D709C648-A24D-4DBE-9C9F-2DD356612812}"/>
          </ac:picMkLst>
        </pc:picChg>
        <pc:picChg chg="add mod">
          <ac:chgData name="Montse Llos" userId="4a96702e8d14b7d0" providerId="LiveId" clId="{93555036-AA71-48BA-96C4-617167ADC3CA}" dt="2020-02-16T22:23:44.712" v="416" actId="1076"/>
          <ac:picMkLst>
            <pc:docMk/>
            <pc:sldMk cId="1314235554" sldId="520"/>
            <ac:picMk id="5" creationId="{8D7A93E8-DDEC-4855-A263-5191C8BCADFC}"/>
          </ac:picMkLst>
        </pc:picChg>
      </pc:sldChg>
      <pc:sldChg chg="addSp delSp modSp add ord modNotesTx">
        <pc:chgData name="Montse Llos" userId="4a96702e8d14b7d0" providerId="LiveId" clId="{93555036-AA71-48BA-96C4-617167ADC3CA}" dt="2020-02-16T22:29:27.283" v="487" actId="6549"/>
        <pc:sldMkLst>
          <pc:docMk/>
          <pc:sldMk cId="3175778372" sldId="521"/>
        </pc:sldMkLst>
        <pc:spChg chg="mod">
          <ac:chgData name="Montse Llos" userId="4a96702e8d14b7d0" providerId="LiveId" clId="{93555036-AA71-48BA-96C4-617167ADC3CA}" dt="2020-02-16T22:25:25.731" v="455" actId="20577"/>
          <ac:spMkLst>
            <pc:docMk/>
            <pc:sldMk cId="3175778372" sldId="521"/>
            <ac:spMk id="9" creationId="{00000000-0000-0000-0000-000000000000}"/>
          </ac:spMkLst>
        </pc:spChg>
        <pc:picChg chg="del">
          <ac:chgData name="Montse Llos" userId="4a96702e8d14b7d0" providerId="LiveId" clId="{93555036-AA71-48BA-96C4-617167ADC3CA}" dt="2020-02-16T22:24:21.128" v="421" actId="478"/>
          <ac:picMkLst>
            <pc:docMk/>
            <pc:sldMk cId="3175778372" sldId="521"/>
            <ac:picMk id="2" creationId="{D199946F-59D5-4F95-B5C5-0A60271306B5}"/>
          </ac:picMkLst>
        </pc:picChg>
        <pc:picChg chg="add mod">
          <ac:chgData name="Montse Llos" userId="4a96702e8d14b7d0" providerId="LiveId" clId="{93555036-AA71-48BA-96C4-617167ADC3CA}" dt="2020-02-16T22:24:34.646" v="426" actId="1076"/>
          <ac:picMkLst>
            <pc:docMk/>
            <pc:sldMk cId="3175778372" sldId="521"/>
            <ac:picMk id="3" creationId="{79DE1D11-CA9F-44BC-AFB7-6C79A52D0E73}"/>
          </ac:picMkLst>
        </pc:picChg>
        <pc:picChg chg="del">
          <ac:chgData name="Montse Llos" userId="4a96702e8d14b7d0" providerId="LiveId" clId="{93555036-AA71-48BA-96C4-617167ADC3CA}" dt="2020-02-16T22:24:19.837" v="420" actId="478"/>
          <ac:picMkLst>
            <pc:docMk/>
            <pc:sldMk cId="3175778372" sldId="521"/>
            <ac:picMk id="4" creationId="{C9BC6A2F-BA0E-4584-B759-B3B93E0BC578}"/>
          </ac:picMkLst>
        </pc:picChg>
        <pc:picChg chg="add del mod">
          <ac:chgData name="Montse Llos" userId="4a96702e8d14b7d0" providerId="LiveId" clId="{93555036-AA71-48BA-96C4-617167ADC3CA}" dt="2020-02-16T22:29:04.940" v="482" actId="478"/>
          <ac:picMkLst>
            <pc:docMk/>
            <pc:sldMk cId="3175778372" sldId="521"/>
            <ac:picMk id="5" creationId="{BE52F0FA-70F8-4D3C-987A-9630F926F1BA}"/>
          </ac:picMkLst>
        </pc:picChg>
        <pc:picChg chg="add del mod">
          <ac:chgData name="Montse Llos" userId="4a96702e8d14b7d0" providerId="LiveId" clId="{93555036-AA71-48BA-96C4-617167ADC3CA}" dt="2020-02-16T22:26:44.578" v="461" actId="478"/>
          <ac:picMkLst>
            <pc:docMk/>
            <pc:sldMk cId="3175778372" sldId="521"/>
            <ac:picMk id="6" creationId="{E5C897B2-2D0B-4B61-96B1-B0CBB6440BDE}"/>
          </ac:picMkLst>
        </pc:picChg>
        <pc:picChg chg="del">
          <ac:chgData name="Montse Llos" userId="4a96702e8d14b7d0" providerId="LiveId" clId="{93555036-AA71-48BA-96C4-617167ADC3CA}" dt="2020-02-16T22:24:22.316" v="422" actId="478"/>
          <ac:picMkLst>
            <pc:docMk/>
            <pc:sldMk cId="3175778372" sldId="521"/>
            <ac:picMk id="8" creationId="{FB0024E4-D6E0-462F-B305-D0D854FE0B98}"/>
          </ac:picMkLst>
        </pc:picChg>
        <pc:picChg chg="add del mod">
          <ac:chgData name="Montse Llos" userId="4a96702e8d14b7d0" providerId="LiveId" clId="{93555036-AA71-48BA-96C4-617167ADC3CA}" dt="2020-02-16T22:28:05.666" v="476" actId="478"/>
          <ac:picMkLst>
            <pc:docMk/>
            <pc:sldMk cId="3175778372" sldId="521"/>
            <ac:picMk id="10" creationId="{A3141B87-54C8-41E5-A5EC-12292EB29788}"/>
          </ac:picMkLst>
        </pc:picChg>
        <pc:picChg chg="add mod">
          <ac:chgData name="Montse Llos" userId="4a96702e8d14b7d0" providerId="LiveId" clId="{93555036-AA71-48BA-96C4-617167ADC3CA}" dt="2020-02-16T22:27:43.293" v="475" actId="1076"/>
          <ac:picMkLst>
            <pc:docMk/>
            <pc:sldMk cId="3175778372" sldId="521"/>
            <ac:picMk id="11" creationId="{560FE8A1-2695-4EDF-BD63-8DC1B3CB1353}"/>
          </ac:picMkLst>
        </pc:picChg>
        <pc:picChg chg="add mod">
          <ac:chgData name="Montse Llos" userId="4a96702e8d14b7d0" providerId="LiveId" clId="{93555036-AA71-48BA-96C4-617167ADC3CA}" dt="2020-02-16T22:28:18.806" v="481" actId="1076"/>
          <ac:picMkLst>
            <pc:docMk/>
            <pc:sldMk cId="3175778372" sldId="521"/>
            <ac:picMk id="12" creationId="{4471AA34-88F6-43A7-9C94-C1B275A0CCB2}"/>
          </ac:picMkLst>
        </pc:picChg>
        <pc:picChg chg="add mod">
          <ac:chgData name="Montse Llos" userId="4a96702e8d14b7d0" providerId="LiveId" clId="{93555036-AA71-48BA-96C4-617167ADC3CA}" dt="2020-02-16T22:29:17.930" v="486" actId="1076"/>
          <ac:picMkLst>
            <pc:docMk/>
            <pc:sldMk cId="3175778372" sldId="521"/>
            <ac:picMk id="13" creationId="{14446A4C-181E-4C9C-8C0F-F633ECD6C0CB}"/>
          </ac:picMkLst>
        </pc:picChg>
      </pc:sldChg>
      <pc:sldChg chg="addSp delSp modSp add modAnim modNotesTx">
        <pc:chgData name="Montse Llos" userId="4a96702e8d14b7d0" providerId="LiveId" clId="{93555036-AA71-48BA-96C4-617167ADC3CA}" dt="2020-02-16T22:33:34.092" v="602" actId="20577"/>
        <pc:sldMkLst>
          <pc:docMk/>
          <pc:sldMk cId="2888097846" sldId="522"/>
        </pc:sldMkLst>
        <pc:spChg chg="mod">
          <ac:chgData name="Montse Llos" userId="4a96702e8d14b7d0" providerId="LiveId" clId="{93555036-AA71-48BA-96C4-617167ADC3CA}" dt="2020-02-16T22:32:05.388" v="501" actId="6549"/>
          <ac:spMkLst>
            <pc:docMk/>
            <pc:sldMk cId="2888097846" sldId="522"/>
            <ac:spMk id="9" creationId="{00000000-0000-0000-0000-000000000000}"/>
          </ac:spMkLst>
        </pc:spChg>
        <pc:picChg chg="add mod">
          <ac:chgData name="Montse Llos" userId="4a96702e8d14b7d0" providerId="LiveId" clId="{93555036-AA71-48BA-96C4-617167ADC3CA}" dt="2020-02-16T22:32:32.341" v="508" actId="1076"/>
          <ac:picMkLst>
            <pc:docMk/>
            <pc:sldMk cId="2888097846" sldId="522"/>
            <ac:picMk id="2" creationId="{B4542C9B-16BB-427D-A348-1B135ABFE7E8}"/>
          </ac:picMkLst>
        </pc:picChg>
        <pc:picChg chg="add mod">
          <ac:chgData name="Montse Llos" userId="4a96702e8d14b7d0" providerId="LiveId" clId="{93555036-AA71-48BA-96C4-617167ADC3CA}" dt="2020-02-16T22:32:57.279" v="511" actId="1076"/>
          <ac:picMkLst>
            <pc:docMk/>
            <pc:sldMk cId="2888097846" sldId="522"/>
            <ac:picMk id="3" creationId="{094CD3B1-B05A-48A1-8589-14F4EE2271D8}"/>
          </ac:picMkLst>
        </pc:picChg>
        <pc:picChg chg="del">
          <ac:chgData name="Montse Llos" userId="4a96702e8d14b7d0" providerId="LiveId" clId="{93555036-AA71-48BA-96C4-617167ADC3CA}" dt="2020-02-16T22:31:55.465" v="499" actId="478"/>
          <ac:picMkLst>
            <pc:docMk/>
            <pc:sldMk cId="2888097846" sldId="522"/>
            <ac:picMk id="5" creationId="{8A560A42-1472-4C7F-B46A-021EFEBD9119}"/>
          </ac:picMkLst>
        </pc:picChg>
        <pc:picChg chg="del">
          <ac:chgData name="Montse Llos" userId="4a96702e8d14b7d0" providerId="LiveId" clId="{93555036-AA71-48BA-96C4-617167ADC3CA}" dt="2020-02-16T22:31:59.079" v="500" actId="478"/>
          <ac:picMkLst>
            <pc:docMk/>
            <pc:sldMk cId="2888097846" sldId="522"/>
            <ac:picMk id="6" creationId="{F779DE9D-553D-42E9-A3EC-F7606036BE16}"/>
          </ac:picMkLst>
        </pc:picChg>
      </pc:sldChg>
      <pc:sldChg chg="addSp delSp modSp add">
        <pc:chgData name="Montse Llos" userId="4a96702e8d14b7d0" providerId="LiveId" clId="{93555036-AA71-48BA-96C4-617167ADC3CA}" dt="2020-02-17T09:18:01.632" v="607" actId="1076"/>
        <pc:sldMkLst>
          <pc:docMk/>
          <pc:sldMk cId="2540092587" sldId="523"/>
        </pc:sldMkLst>
        <pc:spChg chg="del">
          <ac:chgData name="Montse Llos" userId="4a96702e8d14b7d0" providerId="LiveId" clId="{93555036-AA71-48BA-96C4-617167ADC3CA}" dt="2020-02-17T09:17:43.275" v="604" actId="478"/>
          <ac:spMkLst>
            <pc:docMk/>
            <pc:sldMk cId="2540092587" sldId="523"/>
            <ac:spMk id="9" creationId="{00000000-0000-0000-0000-000000000000}"/>
          </ac:spMkLst>
        </pc:spChg>
        <pc:picChg chg="del">
          <ac:chgData name="Montse Llos" userId="4a96702e8d14b7d0" providerId="LiveId" clId="{93555036-AA71-48BA-96C4-617167ADC3CA}" dt="2020-02-17T09:17:46.253" v="605" actId="478"/>
          <ac:picMkLst>
            <pc:docMk/>
            <pc:sldMk cId="2540092587" sldId="523"/>
            <ac:picMk id="2" creationId="{00000000-0000-0000-0000-000000000000}"/>
          </ac:picMkLst>
        </pc:picChg>
        <pc:picChg chg="add mod">
          <ac:chgData name="Montse Llos" userId="4a96702e8d14b7d0" providerId="LiveId" clId="{93555036-AA71-48BA-96C4-617167ADC3CA}" dt="2020-02-17T09:18:01.632" v="607" actId="1076"/>
          <ac:picMkLst>
            <pc:docMk/>
            <pc:sldMk cId="2540092587" sldId="523"/>
            <ac:picMk id="6" creationId="{6DD0BF38-117B-48AC-A931-B4DA174A1A8E}"/>
          </ac:picMkLst>
        </pc:picChg>
      </pc:sldChg>
      <pc:sldChg chg="add del">
        <pc:chgData name="Montse Llos" userId="4a96702e8d14b7d0" providerId="LiveId" clId="{93555036-AA71-48BA-96C4-617167ADC3CA}" dt="2020-02-16T22:32:11.556" v="503"/>
        <pc:sldMkLst>
          <pc:docMk/>
          <pc:sldMk cId="3389039477" sldId="523"/>
        </pc:sldMkLst>
      </pc:sldChg>
      <pc:sldChg chg="delSp modSp add">
        <pc:chgData name="Montse Llos" userId="4a96702e8d14b7d0" providerId="LiveId" clId="{93555036-AA71-48BA-96C4-617167ADC3CA}" dt="2020-03-01T12:15:09.883" v="873" actId="5793"/>
        <pc:sldMkLst>
          <pc:docMk/>
          <pc:sldMk cId="691992975" sldId="524"/>
        </pc:sldMkLst>
        <pc:spChg chg="mod">
          <ac:chgData name="Montse Llos" userId="4a96702e8d14b7d0" providerId="LiveId" clId="{93555036-AA71-48BA-96C4-617167ADC3CA}" dt="2020-02-29T16:36:56.874" v="620" actId="20577"/>
          <ac:spMkLst>
            <pc:docMk/>
            <pc:sldMk cId="691992975" sldId="524"/>
            <ac:spMk id="7" creationId="{00000000-0000-0000-0000-000000000000}"/>
          </ac:spMkLst>
        </pc:spChg>
        <pc:spChg chg="mod">
          <ac:chgData name="Montse Llos" userId="4a96702e8d14b7d0" providerId="LiveId" clId="{93555036-AA71-48BA-96C4-617167ADC3CA}" dt="2020-03-01T12:15:09.883" v="873" actId="5793"/>
          <ac:spMkLst>
            <pc:docMk/>
            <pc:sldMk cId="691992975" sldId="524"/>
            <ac:spMk id="9" creationId="{00000000-0000-0000-0000-000000000000}"/>
          </ac:spMkLst>
        </pc:spChg>
        <pc:picChg chg="del mod">
          <ac:chgData name="Montse Llos" userId="4a96702e8d14b7d0" providerId="LiveId" clId="{93555036-AA71-48BA-96C4-617167ADC3CA}" dt="2020-02-29T16:37:09.164" v="634" actId="478"/>
          <ac:picMkLst>
            <pc:docMk/>
            <pc:sldMk cId="691992975" sldId="524"/>
            <ac:picMk id="2" creationId="{912A687C-53BE-4DA9-90AB-0BC8C806672B}"/>
          </ac:picMkLst>
        </pc:picChg>
      </pc:sldChg>
      <pc:sldChg chg="modSp add modTransition modNotes modNotesTx">
        <pc:chgData name="Montse Llos" userId="4a96702e8d14b7d0" providerId="LiveId" clId="{93555036-AA71-48BA-96C4-617167ADC3CA}" dt="2020-03-01T19:24:55.050" v="1320" actId="20577"/>
        <pc:sldMkLst>
          <pc:docMk/>
          <pc:sldMk cId="327171956" sldId="525"/>
        </pc:sldMkLst>
        <pc:spChg chg="mod">
          <ac:chgData name="Montse Llos" userId="4a96702e8d14b7d0" providerId="LiveId" clId="{93555036-AA71-48BA-96C4-617167ADC3CA}" dt="2020-03-01T19:24:55.050" v="1320" actId="20577"/>
          <ac:spMkLst>
            <pc:docMk/>
            <pc:sldMk cId="327171956" sldId="525"/>
            <ac:spMk id="8" creationId="{00000000-0000-0000-0000-000000000000}"/>
          </ac:spMkLst>
        </pc:spChg>
      </pc:sldChg>
      <pc:sldChg chg="add del">
        <pc:chgData name="Montse Llos" userId="4a96702e8d14b7d0" providerId="LiveId" clId="{93555036-AA71-48BA-96C4-617167ADC3CA}" dt="2020-03-02T12:40:10.547" v="1328" actId="2696"/>
        <pc:sldMkLst>
          <pc:docMk/>
          <pc:sldMk cId="4206293880" sldId="526"/>
        </pc:sldMkLst>
      </pc:sldChg>
      <pc:sldChg chg="addSp delSp modSp add">
        <pc:chgData name="Montse Llos" userId="4a96702e8d14b7d0" providerId="LiveId" clId="{93555036-AA71-48BA-96C4-617167ADC3CA}" dt="2020-03-02T12:44:16.490" v="1441" actId="478"/>
        <pc:sldMkLst>
          <pc:docMk/>
          <pc:sldMk cId="1631296010" sldId="527"/>
        </pc:sldMkLst>
        <pc:spChg chg="del">
          <ac:chgData name="Montse Llos" userId="4a96702e8d14b7d0" providerId="LiveId" clId="{93555036-AA71-48BA-96C4-617167ADC3CA}" dt="2020-03-02T12:44:16.490" v="1441" actId="478"/>
          <ac:spMkLst>
            <pc:docMk/>
            <pc:sldMk cId="1631296010" sldId="527"/>
            <ac:spMk id="4" creationId="{57062365-7761-46B6-AC2D-D93DF9A95273}"/>
          </ac:spMkLst>
        </pc:spChg>
        <pc:spChg chg="mod">
          <ac:chgData name="Montse Llos" userId="4a96702e8d14b7d0" providerId="LiveId" clId="{93555036-AA71-48BA-96C4-617167ADC3CA}" dt="2020-03-02T12:40:22.212" v="1341" actId="20577"/>
          <ac:spMkLst>
            <pc:docMk/>
            <pc:sldMk cId="1631296010" sldId="527"/>
            <ac:spMk id="7" creationId="{00000000-0000-0000-0000-000000000000}"/>
          </ac:spMkLst>
        </pc:spChg>
        <pc:spChg chg="add mod">
          <ac:chgData name="Montse Llos" userId="4a96702e8d14b7d0" providerId="LiveId" clId="{93555036-AA71-48BA-96C4-617167ADC3CA}" dt="2020-03-02T12:41:55.101" v="1440" actId="15"/>
          <ac:spMkLst>
            <pc:docMk/>
            <pc:sldMk cId="1631296010" sldId="527"/>
            <ac:spMk id="8" creationId="{D714D0B4-ABB5-4958-85F9-8B5C09822089}"/>
          </ac:spMkLst>
        </pc:spChg>
        <pc:spChg chg="del mod">
          <ac:chgData name="Montse Llos" userId="4a96702e8d14b7d0" providerId="LiveId" clId="{93555036-AA71-48BA-96C4-617167ADC3CA}" dt="2020-03-02T12:40:56.548" v="1375" actId="478"/>
          <ac:spMkLst>
            <pc:docMk/>
            <pc:sldMk cId="1631296010" sldId="527"/>
            <ac:spMk id="9" creationId="{D3035548-4BAA-4C7B-A494-3FBDCE2BAD76}"/>
          </ac:spMkLst>
        </pc:spChg>
        <pc:spChg chg="add del">
          <ac:chgData name="Montse Llos" userId="4a96702e8d14b7d0" providerId="LiveId" clId="{93555036-AA71-48BA-96C4-617167ADC3CA}" dt="2020-03-02T12:41:24.080" v="1437"/>
          <ac:spMkLst>
            <pc:docMk/>
            <pc:sldMk cId="1631296010" sldId="527"/>
            <ac:spMk id="10" creationId="{78A4E597-29ED-45E9-B4A8-1795F1B36121}"/>
          </ac:spMkLst>
        </pc:spChg>
        <pc:picChg chg="del">
          <ac:chgData name="Montse Llos" userId="4a96702e8d14b7d0" providerId="LiveId" clId="{93555036-AA71-48BA-96C4-617167ADC3CA}" dt="2020-03-02T12:40:39.619" v="1374" actId="478"/>
          <ac:picMkLst>
            <pc:docMk/>
            <pc:sldMk cId="1631296010" sldId="527"/>
            <ac:picMk id="2" creationId="{086E95CD-1C66-4218-8BE4-403128FC14E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9EED6-2B2A-4E0A-802D-649EDD23AF5E}" type="datetimeFigureOut">
              <a:rPr lang="es-ES" smtClean="0"/>
              <a:pPr/>
              <a:t>02/03/2020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C4DF3-8157-49A4-BBCD-49B4D2D52CE8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391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2776F-823A-4754-81FD-0B31380701AE}" type="datetimeFigureOut">
              <a:rPr lang="es-ES" smtClean="0"/>
              <a:pPr/>
              <a:t>02/03/2020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99391-1EFC-47EC-A8DB-C73425545624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3071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crispis56/introducci%C3%B3n-al-deep-learning-parte-2-redes-neuronales-convolucionales-f743266d22a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u9dXF04iS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yassineghouzam/introduction-to-cnn-keras-0-997-top-6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yassineghouzam/introduction-to-cnn-keras-0-997-top-6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rapidminer.com/discussion/46333/term-frequencies-and-tf-idf-how-are-these-calculated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lyticsvidhya.com/blog/2018/02/the-different-methods-deal-text-data-predictive-python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analytics-vidhya/top-5-natural-language-processing-python-libraries-for-data-scientist-32463d36feae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Explicar en general qué son los supervisados, poner ejemplos si</a:t>
            </a:r>
            <a:r>
              <a:rPr lang="es-ES" baseline="0" dirty="0"/>
              <a:t> hace falta. Después se explica un ejemplo.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8251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https://medium.freecodecamp.org/an-intuitive-guide-to-convolutional-neural-networks-260c2de0a050</a:t>
            </a:r>
          </a:p>
          <a:p>
            <a:r>
              <a:rPr lang="es-ES" dirty="0"/>
              <a:t>https://towardsdatascience.com/applied-deep-learning-part-4-convolutional-neural-networks-584bc134c1e2</a:t>
            </a:r>
          </a:p>
          <a:p>
            <a:r>
              <a:rPr lang="es-ES" dirty="0"/>
              <a:t>Depth: RGB color</a:t>
            </a:r>
          </a:p>
          <a:p>
            <a:r>
              <a:rPr lang="es-ES" dirty="0" err="1"/>
              <a:t>Feature</a:t>
            </a:r>
            <a:r>
              <a:rPr lang="es-ES" dirty="0"/>
              <a:t> </a:t>
            </a:r>
            <a:r>
              <a:rPr lang="es-ES" dirty="0" err="1"/>
              <a:t>Extraction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: al igual que nosotros identificamos una </a:t>
            </a:r>
            <a:r>
              <a:rPr lang="es-ES" dirty="0" err="1"/>
              <a:t>zebra</a:t>
            </a:r>
            <a:r>
              <a:rPr lang="es-ES" dirty="0"/>
              <a:t> por las rayas, orejas y 4 patas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4321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Ves una joven mirando hacia atrás o una vieja mirando hacia abajo?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996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https://towardsdatascience.com/a-comprehensive-guide-to-convolutional-neural-networks-the-eli5-way-3bd2b1164a53</a:t>
            </a:r>
          </a:p>
          <a:p>
            <a:r>
              <a:rPr lang="es-ES" dirty="0"/>
              <a:t>El </a:t>
            </a:r>
            <a:r>
              <a:rPr lang="es-ES" dirty="0" err="1"/>
              <a:t>kernel</a:t>
            </a:r>
            <a:r>
              <a:rPr lang="es-ES" dirty="0"/>
              <a:t> o filtro (normalmente de 3x3, aunque también de 5x5 o 7x7).Cada </a:t>
            </a:r>
            <a:r>
              <a:rPr lang="es-ES" dirty="0" err="1"/>
              <a:t>kernel</a:t>
            </a:r>
            <a:r>
              <a:rPr lang="es-ES" dirty="0"/>
              <a:t> nos ofrece características distintas de la misma imagen</a:t>
            </a:r>
          </a:p>
          <a:p>
            <a:r>
              <a:rPr lang="es-ES" dirty="0"/>
              <a:t>En la parte </a:t>
            </a:r>
            <a:r>
              <a:rPr lang="es-ES" dirty="0" err="1"/>
              <a:t>Convolucional</a:t>
            </a:r>
            <a:r>
              <a:rPr lang="es-ES" dirty="0"/>
              <a:t>, para evitar </a:t>
            </a:r>
            <a:r>
              <a:rPr lang="es-ES" dirty="0" err="1"/>
              <a:t>linearidad</a:t>
            </a:r>
            <a:r>
              <a:rPr lang="es-ES" dirty="0"/>
              <a:t>, se acostumbra a usar la función </a:t>
            </a:r>
            <a:r>
              <a:rPr lang="es-ES" dirty="0" err="1"/>
              <a:t>relu</a:t>
            </a:r>
            <a:r>
              <a:rPr lang="es-ES" dirty="0"/>
              <a:t> como función de activación (no hay al final la suma que se ve en la imagen)</a:t>
            </a:r>
          </a:p>
          <a:p>
            <a:r>
              <a:rPr lang="es-ES" dirty="0" err="1"/>
              <a:t>Stride</a:t>
            </a:r>
            <a:r>
              <a:rPr lang="es-ES" dirty="0"/>
              <a:t> 1 indica salto de casilla en casilla</a:t>
            </a:r>
          </a:p>
          <a:p>
            <a:r>
              <a:rPr lang="es-ES" dirty="0" err="1"/>
              <a:t>Stride</a:t>
            </a:r>
            <a:r>
              <a:rPr lang="es-ES" dirty="0"/>
              <a:t> 2: indica saltar de 2 en 2 casillas (normalmente=2)</a:t>
            </a:r>
          </a:p>
          <a:p>
            <a:r>
              <a:rPr lang="es-ES" dirty="0" err="1"/>
              <a:t>Padding</a:t>
            </a:r>
            <a:r>
              <a:rPr lang="es-ES" dirty="0"/>
              <a:t>: para hacerse más grande el casillero (añadiendo </a:t>
            </a:r>
            <a:r>
              <a:rPr lang="es-ES" dirty="0" err="1"/>
              <a:t>pixels</a:t>
            </a:r>
            <a:r>
              <a:rPr lang="es-ES" dirty="0"/>
              <a:t> con 0s) .Así mantenemos la misma medida (normalmente con </a:t>
            </a:r>
            <a:r>
              <a:rPr lang="es-ES" dirty="0" err="1"/>
              <a:t>padding</a:t>
            </a:r>
            <a:endParaRPr lang="es-ES" dirty="0"/>
          </a:p>
          <a:p>
            <a:r>
              <a:rPr lang="es-ES" dirty="0"/>
              <a:t>Función de activación: </a:t>
            </a:r>
            <a:r>
              <a:rPr lang="es-ES" dirty="0" err="1"/>
              <a:t>Relu</a:t>
            </a:r>
            <a:r>
              <a:rPr lang="es-ES" dirty="0"/>
              <a:t> normalmente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6136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hlinkClick r:id="rId3"/>
              </a:rPr>
              <a:t>https://medium.com/@jcrispis56/introducci%C3%B3n-al-deep-learning-parte-2-redes-neuronales-convolucionales-f743266d22a0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349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https://towardsdatascience.com/a-comprehensive-guide-to-convolutional-neural-networks-the-eli5-way-3bd2b1164a53</a:t>
            </a:r>
          </a:p>
          <a:p>
            <a:r>
              <a:rPr lang="es-ES" dirty="0"/>
              <a:t>En la parte </a:t>
            </a:r>
            <a:r>
              <a:rPr lang="es-ES" dirty="0" err="1"/>
              <a:t>Convolucional</a:t>
            </a:r>
            <a:r>
              <a:rPr lang="es-ES" dirty="0"/>
              <a:t>, para evitar </a:t>
            </a:r>
            <a:r>
              <a:rPr lang="es-ES" dirty="0" err="1"/>
              <a:t>linearidad</a:t>
            </a:r>
            <a:r>
              <a:rPr lang="es-ES" dirty="0"/>
              <a:t>, se acostumbra a usar la función </a:t>
            </a:r>
            <a:r>
              <a:rPr lang="es-ES" dirty="0" err="1"/>
              <a:t>relu</a:t>
            </a:r>
            <a:r>
              <a:rPr lang="es-ES" dirty="0"/>
              <a:t> como función de activación (no hay al final la suma que se ve en la imagen)</a:t>
            </a:r>
          </a:p>
          <a:p>
            <a:r>
              <a:rPr lang="es-ES" dirty="0" err="1"/>
              <a:t>Stride</a:t>
            </a:r>
            <a:r>
              <a:rPr lang="es-ES" dirty="0"/>
              <a:t> 1 indica salto de casilla en casilla</a:t>
            </a:r>
          </a:p>
          <a:p>
            <a:r>
              <a:rPr lang="es-ES" dirty="0" err="1"/>
              <a:t>Stride</a:t>
            </a:r>
            <a:r>
              <a:rPr lang="es-ES" dirty="0"/>
              <a:t> 2: indica saltar de 2 en 2 casillas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7391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Pooling</a:t>
            </a:r>
            <a:r>
              <a:rPr lang="es-ES" dirty="0"/>
              <a:t> =&gt; Extraer las características </a:t>
            </a:r>
            <a:r>
              <a:rPr lang="es-ES"/>
              <a:t>más importantes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6789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588=14*14*3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226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588=14*14*3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81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https://medium.com/explore-artificial-intelligence/an-introduction-to-recurrent-neural-networks-72c97bf0912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4404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https://medium.com/explore-artificial-intelligence/an-introduction-to-recurrent-neural-networks-72c97bf0912</a:t>
            </a:r>
          </a:p>
          <a:p>
            <a:r>
              <a:rPr lang="es-ES" dirty="0"/>
              <a:t>http://colah.github.io/posts/2015-08-Understanding-LSTMs/</a:t>
            </a:r>
          </a:p>
          <a:p>
            <a:endParaRPr lang="es-ES" dirty="0"/>
          </a:p>
          <a:p>
            <a:r>
              <a:rPr lang="es-ES" dirty="0"/>
              <a:t>Hay otro tipo de recurrentes como son las GRU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8896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El objetivo de este tema es que entiendan la diferencia entre supervisado y sin supervisión.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5103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dirty="0" err="1"/>
              <a:t>ReLU</a:t>
            </a:r>
            <a:r>
              <a:rPr lang="es-ES" dirty="0"/>
              <a:t> se usa mucho para evitar </a:t>
            </a:r>
            <a:r>
              <a:rPr lang="es-ES" dirty="0" err="1"/>
              <a:t>overfitting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3864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La </a:t>
            </a:r>
            <a:r>
              <a:rPr lang="es-ES" dirty="0" err="1"/>
              <a:t>ReLU</a:t>
            </a:r>
            <a:r>
              <a:rPr lang="es-ES" dirty="0"/>
              <a:t> se usa mucho para evitar </a:t>
            </a:r>
            <a:r>
              <a:rPr lang="es-ES" dirty="0" err="1"/>
              <a:t>overfitting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1118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https://medium.com/@ricardo.guerrero/frameworks-de-deep-learning-un-repaso-antes-de-acabar-el-2016-5b9bf5b9f9af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https://www.paradigmadigital.com/dev/tensorflow-sera-futuro-la-inteligencia-artificial-segun-google/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Al inicio se programaba en C++ y CUDA (lenguaje</a:t>
            </a:r>
            <a:r>
              <a:rPr lang="es-ES" baseline="0" dirty="0"/>
              <a:t> de NVIDIA específico para GPU) - Las </a:t>
            </a:r>
            <a:r>
              <a:rPr lang="es-ES" baseline="0" dirty="0" err="1"/>
              <a:t>GPUs</a:t>
            </a:r>
            <a:r>
              <a:rPr lang="es-ES" baseline="0" dirty="0"/>
              <a:t> son </a:t>
            </a:r>
            <a:r>
              <a:rPr lang="es-ES" baseline="0" dirty="0" err="1"/>
              <a:t>CPUs</a:t>
            </a:r>
            <a:r>
              <a:rPr lang="es-ES" baseline="0" dirty="0"/>
              <a:t> diseñadas para procesar gráficos más rápidamente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Hace unos años Google se enfrentó a un problema relacionado con su asistente de voz. Si todos sus usuarios lo usaran durante tres minutos al día, habrían tenido que 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duplicar el número de </a:t>
            </a:r>
            <a:r>
              <a:rPr lang="es-E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servidores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gestionar todo el sistema de machine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se utiliza para transformar la voz en texto. En lugar de comprar nuevos servidores, la compañía decidió crear un h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ardware dedicado especialmente a estas tareas.</a:t>
            </a:r>
            <a:endParaRPr lang="es-ES" baseline="0" dirty="0"/>
          </a:p>
          <a:p>
            <a:endParaRPr lang="es-ES" baseline="0" dirty="0"/>
          </a:p>
          <a:p>
            <a:r>
              <a:rPr lang="es-ES" dirty="0"/>
              <a:t>Después aparecieron</a:t>
            </a:r>
            <a:r>
              <a:rPr lang="es-ES" baseline="0" dirty="0"/>
              <a:t> herramientas como </a:t>
            </a:r>
            <a:r>
              <a:rPr lang="es-ES" baseline="0" dirty="0" err="1"/>
              <a:t>TensorFlow</a:t>
            </a:r>
            <a:r>
              <a:rPr lang="es-ES" baseline="0" dirty="0"/>
              <a:t> y </a:t>
            </a:r>
            <a:r>
              <a:rPr lang="es-ES" baseline="0" dirty="0" err="1"/>
              <a:t>Keras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Explicar </a:t>
            </a:r>
            <a:r>
              <a:rPr lang="es-ES" baseline="0" dirty="0" err="1"/>
              <a:t>exemple</a:t>
            </a:r>
            <a:r>
              <a:rPr lang="es-ES" baseline="0" dirty="0"/>
              <a:t> de </a:t>
            </a:r>
            <a:r>
              <a:rPr lang="es-ES" baseline="0" dirty="0" err="1"/>
              <a:t>fer</a:t>
            </a:r>
            <a:r>
              <a:rPr lang="es-ES" baseline="0" dirty="0"/>
              <a:t> una paella per </a:t>
            </a:r>
            <a:r>
              <a:rPr lang="es-ES" baseline="0" dirty="0" err="1"/>
              <a:t>entendre-ho</a:t>
            </a:r>
            <a:r>
              <a:rPr lang="es-ES" baseline="0" dirty="0"/>
              <a:t>. A </a:t>
            </a:r>
            <a:r>
              <a:rPr lang="es-ES" baseline="0" dirty="0" err="1"/>
              <a:t>l’inici</a:t>
            </a:r>
            <a:r>
              <a:rPr lang="es-ES" baseline="0" dirty="0"/>
              <a:t> </a:t>
            </a:r>
            <a:r>
              <a:rPr lang="es-ES" baseline="0" dirty="0" err="1"/>
              <a:t>ho</a:t>
            </a:r>
            <a:r>
              <a:rPr lang="es-ES" baseline="0" dirty="0"/>
              <a:t> </a:t>
            </a:r>
            <a:r>
              <a:rPr lang="es-ES" baseline="0" dirty="0" err="1"/>
              <a:t>havies</a:t>
            </a:r>
            <a:r>
              <a:rPr lang="es-ES" baseline="0" dirty="0"/>
              <a:t> de </a:t>
            </a:r>
            <a:r>
              <a:rPr lang="es-ES" baseline="0" dirty="0" err="1"/>
              <a:t>fer</a:t>
            </a:r>
            <a:r>
              <a:rPr lang="es-ES" baseline="0" dirty="0"/>
              <a:t> </a:t>
            </a:r>
            <a:r>
              <a:rPr lang="es-ES" baseline="0" dirty="0" err="1"/>
              <a:t>tot</a:t>
            </a:r>
            <a:r>
              <a:rPr lang="es-ES" baseline="0" dirty="0"/>
              <a:t> tu: </a:t>
            </a:r>
            <a:r>
              <a:rPr lang="es-ES" baseline="0" dirty="0" err="1"/>
              <a:t>verdures</a:t>
            </a:r>
            <a:r>
              <a:rPr lang="es-ES" baseline="0" dirty="0"/>
              <a:t>, pescar, tallar,…</a:t>
            </a:r>
          </a:p>
          <a:p>
            <a:r>
              <a:rPr lang="es-ES" baseline="0" dirty="0" err="1"/>
              <a:t>Després</a:t>
            </a:r>
            <a:r>
              <a:rPr lang="es-ES" baseline="0" dirty="0"/>
              <a:t> ja vas al </a:t>
            </a:r>
            <a:r>
              <a:rPr lang="es-ES" baseline="0" dirty="0" err="1"/>
              <a:t>super</a:t>
            </a:r>
            <a:r>
              <a:rPr lang="es-ES" baseline="0" dirty="0"/>
              <a:t> i </a:t>
            </a:r>
            <a:r>
              <a:rPr lang="es-ES" baseline="0" dirty="0" err="1"/>
              <a:t>pots</a:t>
            </a:r>
            <a:r>
              <a:rPr lang="es-ES" baseline="0" dirty="0"/>
              <a:t> comprar-</a:t>
            </a:r>
            <a:r>
              <a:rPr lang="es-ES" baseline="0" dirty="0" err="1"/>
              <a:t>ho</a:t>
            </a:r>
            <a:r>
              <a:rPr lang="es-ES" baseline="0" dirty="0"/>
              <a:t> ja </a:t>
            </a:r>
            <a:r>
              <a:rPr lang="es-ES" baseline="0" dirty="0" err="1"/>
              <a:t>tot</a:t>
            </a:r>
            <a:r>
              <a:rPr lang="es-ES" baseline="0" dirty="0"/>
              <a:t> </a:t>
            </a:r>
            <a:r>
              <a:rPr lang="es-ES" baseline="0" dirty="0" err="1"/>
              <a:t>tallat</a:t>
            </a:r>
            <a:r>
              <a:rPr lang="es-ES" baseline="0" dirty="0"/>
              <a:t> i </a:t>
            </a:r>
            <a:r>
              <a:rPr lang="es-ES" baseline="0" dirty="0" err="1"/>
              <a:t>congelat</a:t>
            </a:r>
            <a:endParaRPr lang="es-ES" baseline="0" dirty="0"/>
          </a:p>
          <a:p>
            <a:r>
              <a:rPr lang="es-ES" baseline="0" dirty="0"/>
              <a:t>Tercer </a:t>
            </a:r>
            <a:r>
              <a:rPr lang="es-ES" baseline="0" dirty="0" err="1"/>
              <a:t>pas</a:t>
            </a:r>
            <a:r>
              <a:rPr lang="es-ES" baseline="0" dirty="0"/>
              <a:t> (</a:t>
            </a:r>
            <a:r>
              <a:rPr lang="es-ES" baseline="0" dirty="0" err="1"/>
              <a:t>Keras</a:t>
            </a:r>
            <a:r>
              <a:rPr lang="es-ES" baseline="0" dirty="0"/>
              <a:t>) </a:t>
            </a:r>
            <a:r>
              <a:rPr lang="es-ES" baseline="0" dirty="0" err="1"/>
              <a:t>apareix</a:t>
            </a:r>
            <a:r>
              <a:rPr lang="es-ES" baseline="0" dirty="0"/>
              <a:t> el caldo de Paella </a:t>
            </a:r>
            <a:r>
              <a:rPr lang="es-ES" baseline="0" dirty="0" err="1"/>
              <a:t>facil</a:t>
            </a:r>
            <a:endParaRPr lang="es-ES" dirty="0"/>
          </a:p>
          <a:p>
            <a:r>
              <a:rPr lang="es-ES" dirty="0" err="1"/>
              <a:t>Keras</a:t>
            </a:r>
            <a:r>
              <a:rPr lang="es-ES" dirty="0"/>
              <a:t> y </a:t>
            </a:r>
            <a:r>
              <a:rPr lang="es-ES" dirty="0" err="1"/>
              <a:t>TensorFlow</a:t>
            </a:r>
            <a:r>
              <a:rPr lang="es-ES" dirty="0"/>
              <a:t> son de Google</a:t>
            </a:r>
          </a:p>
          <a:p>
            <a:r>
              <a:rPr lang="es-ES" dirty="0"/>
              <a:t>CNTK (</a:t>
            </a:r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Toolkit</a:t>
            </a:r>
            <a:r>
              <a:rPr lang="es-ES" dirty="0"/>
              <a:t>) es de Microsoft</a:t>
            </a:r>
          </a:p>
          <a:p>
            <a:r>
              <a:rPr lang="es-ES" dirty="0" err="1"/>
              <a:t>Caffe</a:t>
            </a:r>
            <a:r>
              <a:rPr lang="es-ES" dirty="0"/>
              <a:t> es el más antiguo</a:t>
            </a:r>
          </a:p>
          <a:p>
            <a:r>
              <a:rPr lang="es-ES" dirty="0" err="1"/>
              <a:t>Keras</a:t>
            </a:r>
            <a:r>
              <a:rPr lang="es-ES" dirty="0"/>
              <a:t> simplifica mucho la programación</a:t>
            </a:r>
            <a:r>
              <a:rPr lang="es-ES" baseline="0" dirty="0"/>
              <a:t> en Deep </a:t>
            </a:r>
            <a:r>
              <a:rPr lang="es-ES" baseline="0" dirty="0" err="1"/>
              <a:t>Learning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Tensorflow</a:t>
            </a:r>
            <a:r>
              <a:rPr lang="es-ES" baseline="0" dirty="0"/>
              <a:t> también ha creado un </a:t>
            </a:r>
            <a:r>
              <a:rPr lang="es-ES" baseline="0" dirty="0" err="1"/>
              <a:t>hard</a:t>
            </a:r>
            <a:r>
              <a:rPr lang="es-ES" baseline="0" dirty="0"/>
              <a:t> específico para </a:t>
            </a:r>
            <a:r>
              <a:rPr lang="es-ES" baseline="0" dirty="0" err="1"/>
              <a:t>TensorFlow</a:t>
            </a:r>
            <a:r>
              <a:rPr lang="es-ES" baseline="0" dirty="0"/>
              <a:t>: </a:t>
            </a:r>
            <a:r>
              <a:rPr lang="es-ES" baseline="0" dirty="0" err="1"/>
              <a:t>TPUs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Mirar a RM </a:t>
            </a:r>
            <a:r>
              <a:rPr lang="es-ES" baseline="0" dirty="0" err="1"/>
              <a:t>Update</a:t>
            </a:r>
            <a:r>
              <a:rPr lang="es-ES" baseline="0" dirty="0"/>
              <a:t> </a:t>
            </a:r>
            <a:r>
              <a:rPr lang="es-ES" baseline="0" dirty="0" err="1"/>
              <a:t>Model</a:t>
            </a:r>
            <a:r>
              <a:rPr lang="es-ES" baseline="0" dirty="0"/>
              <a:t> =&gt; </a:t>
            </a:r>
            <a:r>
              <a:rPr lang="es-ES" baseline="0" dirty="0" err="1"/>
              <a:t>Entrenament</a:t>
            </a:r>
            <a:r>
              <a:rPr lang="es-ES" baseline="0" dirty="0"/>
              <a:t> per estimar </a:t>
            </a:r>
            <a:r>
              <a:rPr lang="es-ES" baseline="0" dirty="0" err="1"/>
              <a:t>edat</a:t>
            </a:r>
            <a:r>
              <a:rPr lang="es-ES" baseline="0" dirty="0"/>
              <a:t> de les </a:t>
            </a:r>
            <a:r>
              <a:rPr lang="es-ES" baseline="0" dirty="0" err="1"/>
              <a:t>petxines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Tensorflow</a:t>
            </a:r>
            <a:endParaRPr lang="es-ES" dirty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03388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hlinkClick r:id="rId3"/>
              </a:rPr>
              <a:t>https://www.youtube.com/watch?v=ru9dXF04iSE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5492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https://medium.com/@ricardo.guerrero/frameworks-de-deep-learning-un-repaso-antes-de-acabar-el-2016-5b9bf5b9f9af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https://www.paradigmadigital.com/dev/tensorflow-sera-futuro-la-inteligencia-artificial-segun-google/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Al inicio se programaba en C++ y CUDA (lenguaje</a:t>
            </a:r>
            <a:r>
              <a:rPr lang="es-ES" baseline="0" dirty="0"/>
              <a:t> de NVIDIA específico para GPU) - Las </a:t>
            </a:r>
            <a:r>
              <a:rPr lang="es-ES" baseline="0" dirty="0" err="1"/>
              <a:t>GPUs</a:t>
            </a:r>
            <a:r>
              <a:rPr lang="es-ES" baseline="0" dirty="0"/>
              <a:t> son </a:t>
            </a:r>
            <a:r>
              <a:rPr lang="es-ES" baseline="0" dirty="0" err="1"/>
              <a:t>CPUs</a:t>
            </a:r>
            <a:r>
              <a:rPr lang="es-ES" baseline="0" dirty="0"/>
              <a:t> diseñadas para procesar gráficos más rápidamente</a:t>
            </a:r>
          </a:p>
          <a:p>
            <a:endParaRPr lang="es-ES" baseline="0" dirty="0"/>
          </a:p>
          <a:p>
            <a:r>
              <a:rPr lang="es-ES" dirty="0"/>
              <a:t>Después aparecieron</a:t>
            </a:r>
            <a:r>
              <a:rPr lang="es-ES" baseline="0" dirty="0"/>
              <a:t> herramientas como </a:t>
            </a:r>
            <a:r>
              <a:rPr lang="es-ES" baseline="0" dirty="0" err="1"/>
              <a:t>TensorFlow</a:t>
            </a:r>
            <a:r>
              <a:rPr lang="es-ES" baseline="0" dirty="0"/>
              <a:t> y </a:t>
            </a:r>
            <a:r>
              <a:rPr lang="es-ES" baseline="0" dirty="0" err="1"/>
              <a:t>Keras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Explicar </a:t>
            </a:r>
            <a:r>
              <a:rPr lang="es-ES" baseline="0" dirty="0" err="1"/>
              <a:t>exemple</a:t>
            </a:r>
            <a:r>
              <a:rPr lang="es-ES" baseline="0" dirty="0"/>
              <a:t> de </a:t>
            </a:r>
            <a:r>
              <a:rPr lang="es-ES" baseline="0" dirty="0" err="1"/>
              <a:t>fer</a:t>
            </a:r>
            <a:r>
              <a:rPr lang="es-ES" baseline="0" dirty="0"/>
              <a:t> una paella per </a:t>
            </a:r>
            <a:r>
              <a:rPr lang="es-ES" baseline="0" dirty="0" err="1"/>
              <a:t>entendre-ho</a:t>
            </a:r>
            <a:r>
              <a:rPr lang="es-ES" baseline="0" dirty="0"/>
              <a:t>. A </a:t>
            </a:r>
            <a:r>
              <a:rPr lang="es-ES" baseline="0" dirty="0" err="1"/>
              <a:t>l’inici</a:t>
            </a:r>
            <a:r>
              <a:rPr lang="es-ES" baseline="0" dirty="0"/>
              <a:t> </a:t>
            </a:r>
            <a:r>
              <a:rPr lang="es-ES" baseline="0" dirty="0" err="1"/>
              <a:t>ho</a:t>
            </a:r>
            <a:r>
              <a:rPr lang="es-ES" baseline="0" dirty="0"/>
              <a:t> </a:t>
            </a:r>
            <a:r>
              <a:rPr lang="es-ES" baseline="0" dirty="0" err="1"/>
              <a:t>havies</a:t>
            </a:r>
            <a:r>
              <a:rPr lang="es-ES" baseline="0" dirty="0"/>
              <a:t> de </a:t>
            </a:r>
            <a:r>
              <a:rPr lang="es-ES" baseline="0" dirty="0" err="1"/>
              <a:t>fer</a:t>
            </a:r>
            <a:r>
              <a:rPr lang="es-ES" baseline="0" dirty="0"/>
              <a:t> </a:t>
            </a:r>
            <a:r>
              <a:rPr lang="es-ES" baseline="0" dirty="0" err="1"/>
              <a:t>tot</a:t>
            </a:r>
            <a:r>
              <a:rPr lang="es-ES" baseline="0" dirty="0"/>
              <a:t> tu: </a:t>
            </a:r>
            <a:r>
              <a:rPr lang="es-ES" baseline="0" dirty="0" err="1"/>
              <a:t>verdures</a:t>
            </a:r>
            <a:r>
              <a:rPr lang="es-ES" baseline="0" dirty="0"/>
              <a:t>, pescar, tallar,…</a:t>
            </a:r>
          </a:p>
          <a:p>
            <a:r>
              <a:rPr lang="es-ES" baseline="0" dirty="0" err="1"/>
              <a:t>Després</a:t>
            </a:r>
            <a:r>
              <a:rPr lang="es-ES" baseline="0" dirty="0"/>
              <a:t> ja vas al </a:t>
            </a:r>
            <a:r>
              <a:rPr lang="es-ES" baseline="0" dirty="0" err="1"/>
              <a:t>super</a:t>
            </a:r>
            <a:r>
              <a:rPr lang="es-ES" baseline="0" dirty="0"/>
              <a:t> i </a:t>
            </a:r>
            <a:r>
              <a:rPr lang="es-ES" baseline="0" dirty="0" err="1"/>
              <a:t>pots</a:t>
            </a:r>
            <a:r>
              <a:rPr lang="es-ES" baseline="0" dirty="0"/>
              <a:t> comprar-</a:t>
            </a:r>
            <a:r>
              <a:rPr lang="es-ES" baseline="0" dirty="0" err="1"/>
              <a:t>ho</a:t>
            </a:r>
            <a:r>
              <a:rPr lang="es-ES" baseline="0" dirty="0"/>
              <a:t> ja </a:t>
            </a:r>
            <a:r>
              <a:rPr lang="es-ES" baseline="0" dirty="0" err="1"/>
              <a:t>tot</a:t>
            </a:r>
            <a:r>
              <a:rPr lang="es-ES" baseline="0" dirty="0"/>
              <a:t> </a:t>
            </a:r>
            <a:r>
              <a:rPr lang="es-ES" baseline="0" dirty="0" err="1"/>
              <a:t>tallat</a:t>
            </a:r>
            <a:r>
              <a:rPr lang="es-ES" baseline="0" dirty="0"/>
              <a:t> i </a:t>
            </a:r>
            <a:r>
              <a:rPr lang="es-ES" baseline="0" dirty="0" err="1"/>
              <a:t>congelat</a:t>
            </a:r>
            <a:endParaRPr lang="es-ES" baseline="0" dirty="0"/>
          </a:p>
          <a:p>
            <a:r>
              <a:rPr lang="es-ES" baseline="0" dirty="0"/>
              <a:t>Tercer </a:t>
            </a:r>
            <a:r>
              <a:rPr lang="es-ES" baseline="0" dirty="0" err="1"/>
              <a:t>pas</a:t>
            </a:r>
            <a:r>
              <a:rPr lang="es-ES" baseline="0" dirty="0"/>
              <a:t> (</a:t>
            </a:r>
            <a:r>
              <a:rPr lang="es-ES" baseline="0" dirty="0" err="1"/>
              <a:t>Keras</a:t>
            </a:r>
            <a:r>
              <a:rPr lang="es-ES" baseline="0" dirty="0"/>
              <a:t>) </a:t>
            </a:r>
            <a:r>
              <a:rPr lang="es-ES" baseline="0" dirty="0" err="1"/>
              <a:t>apareix</a:t>
            </a:r>
            <a:r>
              <a:rPr lang="es-ES" baseline="0" dirty="0"/>
              <a:t> el caldo de Paella </a:t>
            </a:r>
            <a:r>
              <a:rPr lang="es-ES" baseline="0" dirty="0" err="1"/>
              <a:t>facil</a:t>
            </a:r>
            <a:endParaRPr lang="es-ES" dirty="0"/>
          </a:p>
          <a:p>
            <a:r>
              <a:rPr lang="es-ES" dirty="0" err="1"/>
              <a:t>Keras</a:t>
            </a:r>
            <a:r>
              <a:rPr lang="es-ES" dirty="0"/>
              <a:t> y </a:t>
            </a:r>
            <a:r>
              <a:rPr lang="es-ES" dirty="0" err="1"/>
              <a:t>TensorFlow</a:t>
            </a:r>
            <a:r>
              <a:rPr lang="es-ES" dirty="0"/>
              <a:t> son de Google</a:t>
            </a:r>
          </a:p>
          <a:p>
            <a:r>
              <a:rPr lang="es-ES" dirty="0"/>
              <a:t>CNTK (</a:t>
            </a:r>
            <a:r>
              <a:rPr lang="es-ES" dirty="0" err="1"/>
              <a:t>Cognitive</a:t>
            </a:r>
            <a:r>
              <a:rPr lang="es-ES" dirty="0"/>
              <a:t> </a:t>
            </a:r>
            <a:r>
              <a:rPr lang="es-ES" dirty="0" err="1"/>
              <a:t>Toolkit</a:t>
            </a:r>
            <a:r>
              <a:rPr lang="es-ES" dirty="0"/>
              <a:t>) es de Microsoft</a:t>
            </a:r>
          </a:p>
          <a:p>
            <a:r>
              <a:rPr lang="es-ES" dirty="0" err="1"/>
              <a:t>Caffe</a:t>
            </a:r>
            <a:r>
              <a:rPr lang="es-ES" dirty="0"/>
              <a:t> es el más antiguo</a:t>
            </a:r>
          </a:p>
          <a:p>
            <a:r>
              <a:rPr lang="es-ES" dirty="0" err="1"/>
              <a:t>Keras</a:t>
            </a:r>
            <a:r>
              <a:rPr lang="es-ES" dirty="0"/>
              <a:t> simplifica mucho la programación</a:t>
            </a:r>
            <a:r>
              <a:rPr lang="es-ES" baseline="0" dirty="0"/>
              <a:t> en Deep </a:t>
            </a:r>
            <a:r>
              <a:rPr lang="es-ES" baseline="0" dirty="0" err="1"/>
              <a:t>Learning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 err="1"/>
              <a:t>Tensorflow</a:t>
            </a:r>
            <a:r>
              <a:rPr lang="es-ES" baseline="0" dirty="0"/>
              <a:t> también ha creado un </a:t>
            </a:r>
            <a:r>
              <a:rPr lang="es-ES" baseline="0" dirty="0" err="1"/>
              <a:t>hard</a:t>
            </a:r>
            <a:r>
              <a:rPr lang="es-ES" baseline="0" dirty="0"/>
              <a:t> específico para </a:t>
            </a:r>
            <a:r>
              <a:rPr lang="es-ES" baseline="0" dirty="0" err="1"/>
              <a:t>TensorFlow</a:t>
            </a:r>
            <a:r>
              <a:rPr lang="es-ES" baseline="0" dirty="0"/>
              <a:t>: </a:t>
            </a:r>
            <a:r>
              <a:rPr lang="es-ES" baseline="0" dirty="0" err="1"/>
              <a:t>TPUs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Mirar a RM </a:t>
            </a:r>
            <a:r>
              <a:rPr lang="es-ES" baseline="0" dirty="0" err="1"/>
              <a:t>Update</a:t>
            </a:r>
            <a:r>
              <a:rPr lang="es-ES" baseline="0" dirty="0"/>
              <a:t> </a:t>
            </a:r>
            <a:r>
              <a:rPr lang="es-ES" baseline="0" dirty="0" err="1"/>
              <a:t>Model</a:t>
            </a:r>
            <a:r>
              <a:rPr lang="es-ES" baseline="0" dirty="0"/>
              <a:t> =&gt; </a:t>
            </a:r>
            <a:r>
              <a:rPr lang="es-ES" baseline="0" dirty="0" err="1"/>
              <a:t>Entrenament</a:t>
            </a:r>
            <a:r>
              <a:rPr lang="es-ES" baseline="0" dirty="0"/>
              <a:t> per estimar </a:t>
            </a:r>
            <a:r>
              <a:rPr lang="es-ES" baseline="0" dirty="0" err="1"/>
              <a:t>edat</a:t>
            </a:r>
            <a:r>
              <a:rPr lang="es-ES" baseline="0" dirty="0"/>
              <a:t> de les </a:t>
            </a:r>
            <a:r>
              <a:rPr lang="es-ES" baseline="0" dirty="0" err="1"/>
              <a:t>petxines</a:t>
            </a:r>
            <a:endParaRPr lang="es-ES" dirty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42916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1686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https://medium.com/neuron4/introducci%C3%B3n-al-deep-learning-con-keras-b51c47560565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2010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https://medium.com/neuron4/introducci%C3%B3n-al-deep-learning-con-keras-b51c47560565</a:t>
            </a:r>
          </a:p>
          <a:p>
            <a:r>
              <a:rPr lang="es-ES" dirty="0">
                <a:hlinkClick r:id="rId3"/>
              </a:rPr>
              <a:t>https://www.kaggle.com/yassineghouzam/introduction-to-cnn-keras-0-997-top-6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05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https://medium.com/neuron4/introducci%C3%B3n-al-deep-learning-con-keras-b51c47560565</a:t>
            </a:r>
          </a:p>
          <a:p>
            <a:r>
              <a:rPr lang="es-ES" dirty="0">
                <a:hlinkClick r:id="rId3"/>
              </a:rPr>
              <a:t>https://www.kaggle.com/yassineghouzam/introduction-to-cnn-keras-0-997-top-6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9449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https://towardsdatascience.com/an-easy-introduction-to-natural-language-processing-b1e2801291c1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6552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https://medium.freecodecamp.org/an-introduction-to-reinforcement-learning-4339519de419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2616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https://www.youtube.com/watch?v=IvEr4cTozuc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51605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hlinkClick r:id="rId3"/>
              </a:rPr>
              <a:t>https://community.rapidminer.com/discussion/46333/term-frequencies-and-tf-idf-how-are-these-calculated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2612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Sentiment</a:t>
            </a:r>
            <a:r>
              <a:rPr lang="es-ES" dirty="0"/>
              <a:t> </a:t>
            </a:r>
            <a:r>
              <a:rPr lang="es-ES" dirty="0" err="1"/>
              <a:t>Analysis</a:t>
            </a:r>
            <a:r>
              <a:rPr lang="es-ES" dirty="0"/>
              <a:t> – </a:t>
            </a:r>
            <a:r>
              <a:rPr lang="es-ES" dirty="0" err="1"/>
              <a:t>RapidMiner</a:t>
            </a:r>
            <a:endParaRPr lang="es-ES" dirty="0"/>
          </a:p>
          <a:p>
            <a:r>
              <a:rPr lang="es-ES" dirty="0"/>
              <a:t>Instalar Extensiones Text Processing  &amp; Web </a:t>
            </a:r>
            <a:r>
              <a:rPr lang="es-ES" dirty="0" err="1"/>
              <a:t>Mining</a:t>
            </a:r>
            <a:endParaRPr lang="es-ES" dirty="0"/>
          </a:p>
          <a:p>
            <a:r>
              <a:rPr lang="es-ES"/>
              <a:t>En Python: </a:t>
            </a:r>
            <a:r>
              <a:rPr lang="es-ES">
                <a:hlinkClick r:id="rId3"/>
              </a:rPr>
              <a:t>https://www.analyticsvidhya.com/blog/2018/02/the-different-methods-deal-text-data-predictive-python/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82646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hlinkClick r:id="rId3"/>
              </a:rPr>
              <a:t>https://medium.com/analytics-vidhya/top-5-natural-language-processing-python-libraries-for-data-scientist-32463d36feae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8505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https://towardsdatascience.com/an-easy-introduction-to-natural-language-processing-b1e2801291c1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847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https://www.oreilly.com/ideas/practical-applications-of-reinforcement-learning-in-industry</a:t>
            </a:r>
          </a:p>
          <a:p>
            <a:endParaRPr lang="es-ES" dirty="0"/>
          </a:p>
          <a:p>
            <a:r>
              <a:rPr lang="es-ES" dirty="0" err="1"/>
              <a:t>SalesForce</a:t>
            </a:r>
            <a:r>
              <a:rPr lang="es-ES" dirty="0"/>
              <a:t> es software para gestión de clientes (CRM)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3929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070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7183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0932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  <a:p>
            <a:r>
              <a:rPr lang="es-ES" dirty="0"/>
              <a:t>https://medium.com/machine-learning-for-humans/neural-networks-deep-learning-cdad8aeae49b</a:t>
            </a:r>
          </a:p>
          <a:p>
            <a:r>
              <a:rPr lang="es-ES" dirty="0"/>
              <a:t>NLP: Natural </a:t>
            </a:r>
            <a:r>
              <a:rPr lang="es-ES" dirty="0" err="1"/>
              <a:t>Language</a:t>
            </a:r>
            <a:r>
              <a:rPr lang="es-ES" dirty="0"/>
              <a:t> </a:t>
            </a:r>
            <a:r>
              <a:rPr lang="es-ES" dirty="0" err="1"/>
              <a:t>Processing</a:t>
            </a:r>
            <a:endParaRPr lang="es-ES" dirty="0"/>
          </a:p>
          <a:p>
            <a:endParaRPr lang="es-ES" dirty="0"/>
          </a:p>
          <a:p>
            <a:r>
              <a:rPr lang="es-ES" dirty="0"/>
              <a:t>Tensores: </a:t>
            </a:r>
            <a:r>
              <a:rPr lang="es-ES" dirty="0" err="1"/>
              <a:t>minut</a:t>
            </a:r>
            <a:r>
              <a:rPr lang="es-ES" baseline="0" dirty="0"/>
              <a:t> 3:10 i </a:t>
            </a:r>
            <a:r>
              <a:rPr lang="es-ES" baseline="0" dirty="0" err="1"/>
              <a:t>minut</a:t>
            </a:r>
            <a:r>
              <a:rPr lang="es-ES" baseline="0" dirty="0"/>
              <a:t> 4:40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624541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Les </a:t>
            </a:r>
            <a:r>
              <a:rPr lang="es-ES" dirty="0" err="1"/>
              <a:t>convolucionals</a:t>
            </a:r>
            <a:r>
              <a:rPr lang="es-ES" dirty="0"/>
              <a:t> ja van</a:t>
            </a:r>
            <a:r>
              <a:rPr lang="es-ES" baseline="0" dirty="0"/>
              <a:t> </a:t>
            </a:r>
            <a:r>
              <a:rPr lang="es-ES" baseline="0" dirty="0" err="1"/>
              <a:t>aparèixer</a:t>
            </a:r>
            <a:r>
              <a:rPr lang="es-ES" baseline="0" dirty="0"/>
              <a:t> el 1989, </a:t>
            </a:r>
            <a:r>
              <a:rPr lang="es-ES" baseline="0" dirty="0" err="1"/>
              <a:t>com</a:t>
            </a:r>
            <a:r>
              <a:rPr lang="es-ES" baseline="0" dirty="0"/>
              <a:t> Back </a:t>
            </a:r>
            <a:r>
              <a:rPr lang="es-ES" baseline="0" dirty="0" err="1"/>
              <a:t>Propagation</a:t>
            </a:r>
            <a:endParaRPr lang="es-ES" baseline="0" dirty="0"/>
          </a:p>
          <a:p>
            <a:r>
              <a:rPr lang="es-ES" baseline="0" dirty="0"/>
              <a:t>El 1990 el </a:t>
            </a:r>
            <a:r>
              <a:rPr lang="es-ES" baseline="0" dirty="0" err="1"/>
              <a:t>correu</a:t>
            </a:r>
            <a:r>
              <a:rPr lang="es-ES" baseline="0" dirty="0"/>
              <a:t> EEUU ja </a:t>
            </a:r>
            <a:r>
              <a:rPr lang="es-ES" baseline="0" dirty="0" err="1"/>
              <a:t>feia</a:t>
            </a:r>
            <a:r>
              <a:rPr lang="es-ES" baseline="0" dirty="0"/>
              <a:t> servir CNN per llegar </a:t>
            </a:r>
            <a:r>
              <a:rPr lang="es-ES" baseline="0" dirty="0" err="1"/>
              <a:t>codi</a:t>
            </a:r>
            <a:r>
              <a:rPr lang="es-ES" baseline="0" dirty="0"/>
              <a:t> ZIP de les </a:t>
            </a:r>
            <a:r>
              <a:rPr lang="es-ES" baseline="0" dirty="0" err="1"/>
              <a:t>cartes</a:t>
            </a:r>
            <a:endParaRPr lang="es-ES" baseline="0" dirty="0"/>
          </a:p>
          <a:p>
            <a:r>
              <a:rPr lang="es-ES" baseline="0" dirty="0"/>
              <a:t>LSTM, 1997</a:t>
            </a:r>
          </a:p>
          <a:p>
            <a:r>
              <a:rPr lang="es-ES" baseline="0" dirty="0"/>
              <a:t>El 2012 hi ha un </a:t>
            </a:r>
            <a:r>
              <a:rPr lang="es-ES" baseline="0" dirty="0" err="1"/>
              <a:t>canvi</a:t>
            </a:r>
            <a:r>
              <a:rPr lang="es-ES" baseline="0" dirty="0"/>
              <a:t> a nivel de hardware, </a:t>
            </a:r>
            <a:r>
              <a:rPr lang="es-ES" baseline="0" dirty="0" err="1"/>
              <a:t>datasets</a:t>
            </a:r>
            <a:r>
              <a:rPr lang="es-ES" baseline="0" dirty="0"/>
              <a:t>, </a:t>
            </a:r>
            <a:r>
              <a:rPr lang="es-ES" baseline="0" dirty="0" err="1"/>
              <a:t>avenços</a:t>
            </a:r>
            <a:r>
              <a:rPr lang="es-ES" baseline="0" dirty="0"/>
              <a:t> </a:t>
            </a:r>
            <a:r>
              <a:rPr lang="es-ES" baseline="0" dirty="0" err="1"/>
              <a:t>algorítmics</a:t>
            </a:r>
            <a:r>
              <a:rPr lang="es-ES" baseline="0" dirty="0"/>
              <a:t>. 25 años atrás no se podía ejecutar una DL en un laptop</a:t>
            </a:r>
            <a:endParaRPr lang="es-ES" dirty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99391-1EFC-47EC-A8DB-C73425545624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8790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BCE1398-3BFD-4D01-941E-1B0DA0110DBE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DD655E-524D-4607-9BD4-0028F593F8DC}" type="slidenum">
              <a:rPr lang="es-ES_tradnl"/>
              <a:pPr/>
              <a:t>‹Nº›</a:t>
            </a:fld>
            <a:endParaRPr lang="es-ES_tradnl"/>
          </a:p>
        </p:txBody>
      </p:sp>
      <p:pic>
        <p:nvPicPr>
          <p:cNvPr id="1026" name="Picture 2" descr="L:\mkt\ICECILIA\EAE\IMAGEN CORPORATIVA\RENOVACIÓN DE IMAGEN CORPORATIVA EAE\IMAGEN 2012\PIEZAS\SIMULACIÓN WELCOME PACK\franja superior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7" y="-4192"/>
            <a:ext cx="9139783" cy="71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L:\mkt\ICECILIA\EAE\IMAGEN CORPORATIVA\RENOVACIÓN DE IMAGEN CORPORATIVA EAE\IMAGEN 2012\PIEZAS\SIMULACIÓN WELCOME PACK\franja_1.jp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6280361"/>
            <a:ext cx="7164288" cy="5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8 CuadroTexto"/>
          <p:cNvSpPr txBox="1"/>
          <p:nvPr userDrawn="1"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17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392B42-A534-4ADE-842D-06404F100598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95A57-2845-44B2-9AFC-C85176DD49C4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06491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915361-04B0-4BF5-9E64-6E368254CB04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4C74B-1414-42B3-A37D-FFDD4EFEF82F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5621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9DB434-4748-4496-908B-152D1997B8AD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15D2F-FB2A-447B-BF4B-541ECD2FBD50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3813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CCCF48-D5E0-46F7-9FEC-055977A227A9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D84F4C-C925-41ED-BCF0-7FAE5716C5AD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2685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8EA1D1-F127-47B6-8ED2-BAC9234C9F0D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87B817A-200D-4F46-87F8-0499C0BBAEAC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10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468EB0-6D16-4974-A095-BD7707F257BD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8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9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9ECA916-3E04-4EEB-813D-2C9BD668B138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24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88039D-FE56-4035-8613-52C9F71F4CAB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4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5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F20DB7-1995-4FB3-8A8E-A7D08A9142C3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31472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662325-D1BC-4C8B-BBC0-555B73319B94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3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4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E40784-24F8-4B1B-BA4D-779F0D2C384E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5934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E15DE9B-00C9-4777-BDBB-D23998E43BD0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6ADA42-1BAC-41E8-A3A5-12550DC5C311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423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CC4884-714F-4101-8046-51F3DB714090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6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5A6B4E-BF64-4232-BFD3-257039D7B0EA}" type="slidenum">
              <a:rPr lang="es-ES_tradnl"/>
              <a:pPr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70334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Clic para editar título</a:t>
            </a:r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41E0C193-86FD-4A95-B458-6E6EC7A0A1B3}" type="datetime1">
              <a:rPr lang="es-ES_tradnl" smtClean="0"/>
              <a:pPr/>
              <a:t>02/03/2020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1B247330-0BD4-485D-A7BE-6BA20C376532}" type="slidenum">
              <a:rPr lang="es-ES_tradnl"/>
              <a:pPr/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#activation=tanh&amp;batchSize=10&amp;dataset=circle&amp;regDataset=reg-plane&amp;learningRate=0.03&amp;regularizationRate=0&amp;noise=0&amp;networkShape=4,2&amp;seed=0.21404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ricgu8086/0ba44ce3aab19ec50425383a4d778b50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hyperlink" Target="https://colab.research.google.com/drive/1ILiMQPWCaiTAGWWDofTnCKdjNBh4KHkh" TargetMode="Externa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lab.research.google.com/drive/1ILiMQPWCaiTAGWWDofTnCKdjNBh4KHkh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kaggle.com/yassineghouzam/introduction-to-cnn-keras-0-997-top-6" TargetMode="Externa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oloclub.github.io/ganlab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ft.com/content/16b8ffb6-7161-11e7-aca6-c6bd07df1a3c" TargetMode="External"/><Relationship Id="rId4" Type="http://schemas.openxmlformats.org/officeDocument/2006/relationships/hyperlink" Target="https://www.technologyreview.es/s/9846/alpha-zero-la-inteligencia-artificial-alienigena-que-domina-tres-juegos-distinto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aircAruvnK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Imagen 9" descr="portada_plasm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9199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5" name="Rectángulo 4"/>
          <p:cNvSpPr>
            <a:spLocks noChangeArrowheads="1"/>
          </p:cNvSpPr>
          <p:nvPr/>
        </p:nvSpPr>
        <p:spPr bwMode="auto">
          <a:xfrm>
            <a:off x="381000" y="2133600"/>
            <a:ext cx="8439472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4000" b="1" i="1" dirty="0">
                <a:solidFill>
                  <a:schemeClr val="bg1"/>
                </a:solidFill>
                <a:latin typeface="Georgia" charset="0"/>
              </a:rPr>
              <a:t>Tema 6 – </a:t>
            </a:r>
            <a:r>
              <a:rPr lang="es-ES" sz="4000" b="1" i="1" dirty="0" err="1">
                <a:solidFill>
                  <a:schemeClr val="bg1"/>
                </a:solidFill>
                <a:latin typeface="Georgia" charset="0"/>
              </a:rPr>
              <a:t>Reinforcement</a:t>
            </a:r>
            <a:r>
              <a:rPr lang="es-ES" sz="4000" b="1" i="1" dirty="0">
                <a:solidFill>
                  <a:schemeClr val="bg1"/>
                </a:solidFill>
                <a:latin typeface="Georgia" charset="0"/>
              </a:rPr>
              <a:t> </a:t>
            </a:r>
            <a:r>
              <a:rPr lang="es-ES" sz="40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r>
              <a:rPr lang="es-ES" sz="4000" b="1" i="1" dirty="0">
                <a:solidFill>
                  <a:schemeClr val="bg1"/>
                </a:solidFill>
                <a:latin typeface="Georgia" charset="0"/>
              </a:rPr>
              <a:t>, Deep </a:t>
            </a:r>
            <a:r>
              <a:rPr lang="es-ES" sz="40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r>
              <a:rPr lang="es-ES" sz="4000" b="1" i="1" dirty="0">
                <a:solidFill>
                  <a:schemeClr val="bg1"/>
                </a:solidFill>
                <a:latin typeface="Georgia" charset="0"/>
              </a:rPr>
              <a:t>,…</a:t>
            </a:r>
            <a:endParaRPr lang="es-ES" sz="4800" b="1" i="1" dirty="0">
              <a:solidFill>
                <a:schemeClr val="bg1"/>
              </a:solidFill>
              <a:latin typeface="Georgia" charset="0"/>
            </a:endParaRPr>
          </a:p>
          <a:p>
            <a:endParaRPr lang="es-ES" sz="4000" i="1" dirty="0">
              <a:solidFill>
                <a:srgbClr val="7F7F7F"/>
              </a:solidFill>
              <a:latin typeface="Georgia" charset="0"/>
            </a:endParaRPr>
          </a:p>
          <a:p>
            <a:r>
              <a:rPr lang="es-ES" sz="3200" b="1" i="1" dirty="0">
                <a:solidFill>
                  <a:srgbClr val="FFFFFF"/>
                </a:solidFill>
                <a:latin typeface="Georgia" charset="0"/>
              </a:rPr>
              <a:t>Máster en Big Data</a:t>
            </a:r>
          </a:p>
          <a:p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Data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Science</a:t>
            </a:r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 &amp;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Advanced</a:t>
            </a:r>
            <a:r>
              <a:rPr lang="es-ES" sz="3200" i="1" dirty="0">
                <a:solidFill>
                  <a:srgbClr val="FFFFFF"/>
                </a:solidFill>
                <a:latin typeface="Georgia" charset="0"/>
              </a:rPr>
              <a:t> </a:t>
            </a:r>
            <a:r>
              <a:rPr lang="es-ES" sz="3200" i="1" dirty="0" err="1">
                <a:solidFill>
                  <a:srgbClr val="FFFFFF"/>
                </a:solidFill>
                <a:latin typeface="Georgia" charset="0"/>
              </a:rPr>
              <a:t>Analytics</a:t>
            </a:r>
            <a:endParaRPr lang="es-ES" sz="3200" i="1" dirty="0">
              <a:solidFill>
                <a:srgbClr val="FFFFFF"/>
              </a:solidFill>
              <a:latin typeface="Georgia" charset="0"/>
            </a:endParaRPr>
          </a:p>
          <a:p>
            <a:r>
              <a:rPr lang="es-ES" sz="2800" i="1" dirty="0">
                <a:solidFill>
                  <a:srgbClr val="FFFFFF"/>
                </a:solidFill>
                <a:latin typeface="Georgia" charset="0"/>
              </a:rPr>
              <a:t>Montse Llos i Bombardó</a:t>
            </a:r>
            <a:endParaRPr lang="es-ES" sz="2400" i="1" dirty="0">
              <a:solidFill>
                <a:srgbClr val="FFFFFF"/>
              </a:solidFill>
              <a:latin typeface="Georgia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FEB52AC-C018-4E24-A879-6E7BF2531712}"/>
              </a:ext>
            </a:extLst>
          </p:cNvPr>
          <p:cNvCxnSpPr/>
          <p:nvPr/>
        </p:nvCxnSpPr>
        <p:spPr>
          <a:xfrm>
            <a:off x="179512" y="3440151"/>
            <a:ext cx="8784976" cy="0"/>
          </a:xfrm>
          <a:prstGeom prst="line">
            <a:avLst/>
          </a:prstGeom>
          <a:ln w="3175">
            <a:gradFill>
              <a:gsLst>
                <a:gs pos="26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039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2.1.- Tipos de redes Deep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8" y="1844824"/>
            <a:ext cx="8342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Historia</a:t>
            </a:r>
            <a:endParaRPr lang="en-U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51" y="2204864"/>
            <a:ext cx="7649865" cy="406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67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Convolucionales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reconocimiento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imágenes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(1998),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basadas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aprendemos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reconocer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imágenes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organizan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dirty="0" err="1"/>
              <a:t>width</a:t>
            </a:r>
            <a:r>
              <a:rPr lang="es-ES" dirty="0"/>
              <a:t>, </a:t>
            </a:r>
            <a:r>
              <a:rPr lang="es-ES" dirty="0" err="1"/>
              <a:t>height</a:t>
            </a:r>
            <a:r>
              <a:rPr lang="es-ES" dirty="0"/>
              <a:t> and </a:t>
            </a:r>
            <a:r>
              <a:rPr lang="es-ES" dirty="0" err="1"/>
              <a:t>depth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componen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partes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Extraction Part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Fully Connected Layers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Classification Part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Fully Connected Layers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709C648-A24D-4DBE-9C9F-2DD3566128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173" y="3547982"/>
            <a:ext cx="3514724" cy="250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791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Convolucionales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7A93E8-DDEC-4855-A263-5191C8BCA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8003" y="2280866"/>
            <a:ext cx="3176761" cy="375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3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Convolucionales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Georgia" pitchFamily="18" charset="0"/>
              </a:rPr>
              <a:t>Feature Extraction 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Convolution: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filtraje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Captura</a:t>
            </a:r>
            <a:r>
              <a:rPr lang="en-US" dirty="0"/>
              <a:t> las </a:t>
            </a:r>
            <a:r>
              <a:rPr lang="en-US" dirty="0" err="1"/>
              <a:t>dependencias</a:t>
            </a:r>
            <a:r>
              <a:rPr lang="en-US" dirty="0"/>
              <a:t> </a:t>
            </a:r>
            <a:r>
              <a:rPr lang="en-US" dirty="0" err="1"/>
              <a:t>espaciales</a:t>
            </a:r>
            <a:r>
              <a:rPr lang="en-US" dirty="0"/>
              <a:t> y </a:t>
            </a:r>
            <a:r>
              <a:rPr lang="en-US" dirty="0" err="1"/>
              <a:t>temporales</a:t>
            </a:r>
            <a:endParaRPr lang="en-US" sz="2000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BC6A2F-BA0E-4584-B759-B3B93E0B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531" y="3539305"/>
            <a:ext cx="1860289" cy="13580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B0024E4-D6E0-462F-B305-D0D854FE0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6096" y="3646675"/>
            <a:ext cx="3096344" cy="1740146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D199946F-59D5-4F95-B5C5-0A60271306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808" y="4811092"/>
            <a:ext cx="2592288" cy="14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6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Convolucionales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Georgia" pitchFamily="18" charset="0"/>
              </a:rPr>
              <a:t>Feature Extraction Part – </a:t>
            </a:r>
            <a:r>
              <a:rPr lang="en-US" b="1" i="1" dirty="0" err="1">
                <a:solidFill>
                  <a:srgbClr val="C00000"/>
                </a:solidFill>
                <a:latin typeface="Georgia" pitchFamily="18" charset="0"/>
              </a:rPr>
              <a:t>Filtros</a:t>
            </a:r>
            <a:r>
              <a:rPr lang="en-US" b="1" i="1" dirty="0">
                <a:solidFill>
                  <a:srgbClr val="C00000"/>
                </a:solidFill>
                <a:latin typeface="Georgia" pitchFamily="18" charset="0"/>
              </a:rPr>
              <a:t> de Convolution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DE1D11-CA9F-44BC-AFB7-6C79A52D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7" y="2780928"/>
            <a:ext cx="2769890" cy="172648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60FE8A1-2695-4EDF-BD63-8DC1B3CB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16" y="4702120"/>
            <a:ext cx="2769890" cy="166255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471AA34-88F6-43A7-9C94-C1B275A0C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8020" y="2809932"/>
            <a:ext cx="2769890" cy="169747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4446A4C-181E-4C9C-8C0F-F633ECD6C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35" y="4702120"/>
            <a:ext cx="2769890" cy="16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7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Convolucionales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Georgia" pitchFamily="18" charset="0"/>
              </a:rPr>
              <a:t>Feature Extraction 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Pooling: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reducción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dimensiones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weigth&amp;height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Disminuye</a:t>
            </a:r>
            <a:r>
              <a:rPr lang="en-US" dirty="0"/>
              <a:t> la </a:t>
            </a:r>
            <a:r>
              <a:rPr lang="en-US" dirty="0" err="1"/>
              <a:t>potencia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 =&gt; </a:t>
            </a:r>
            <a:r>
              <a:rPr lang="en-US" dirty="0" err="1"/>
              <a:t>disminuye</a:t>
            </a:r>
            <a:r>
              <a:rPr lang="en-US" dirty="0"/>
              <a:t> </a:t>
            </a:r>
            <a:r>
              <a:rPr lang="en-US" dirty="0" err="1"/>
              <a:t>medida</a:t>
            </a: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/>
              <a:t>Extrae</a:t>
            </a:r>
            <a:r>
              <a:rPr lang="en-US" dirty="0"/>
              <a:t> las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dominantes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560A42-1472-4C7F-B46A-021EFEBD9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586" y="4005064"/>
            <a:ext cx="3084425" cy="115521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779DE9D-553D-42E9-A3EC-F7606036B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4056215"/>
            <a:ext cx="1789386" cy="119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99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Convolucionales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latin typeface="Georgia" pitchFamily="18" charset="0"/>
              </a:rPr>
              <a:t>Feature Extraction Part - Pooling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542C9B-16BB-427D-A348-1B135ABFE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87" y="2944896"/>
            <a:ext cx="4958209" cy="186831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94CD3B1-B05A-48A1-8589-14F4EE227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423" y="4565469"/>
            <a:ext cx="4374257" cy="168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9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723780-04A6-4CDB-A9C6-915A8BB6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0" y="2932533"/>
            <a:ext cx="8782050" cy="30575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A25144D-1F91-4EB0-BDA9-0E5B8B74FAEC}"/>
              </a:ext>
            </a:extLst>
          </p:cNvPr>
          <p:cNvSpPr/>
          <p:nvPr/>
        </p:nvSpPr>
        <p:spPr>
          <a:xfrm>
            <a:off x="146869" y="2757649"/>
            <a:ext cx="8709752" cy="33767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Convolucionales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rgbClr val="C00000"/>
                </a:solidFill>
                <a:latin typeface="Georgia" pitchFamily="18" charset="0"/>
              </a:rPr>
              <a:t>Arquitectura</a:t>
            </a:r>
            <a:r>
              <a:rPr lang="en-US" b="1" i="1" dirty="0">
                <a:solidFill>
                  <a:srgbClr val="C00000"/>
                </a:solidFill>
                <a:latin typeface="Georgia" pitchFamily="18" charset="0"/>
              </a:rPr>
              <a:t> final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12D202B-6884-4D34-A407-9FD749EE7D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1483" y="2676382"/>
            <a:ext cx="6012160" cy="345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8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723780-04A6-4CDB-A9C6-915A8BB66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20" y="2932533"/>
            <a:ext cx="8782050" cy="305752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A25144D-1F91-4EB0-BDA9-0E5B8B74FAEC}"/>
              </a:ext>
            </a:extLst>
          </p:cNvPr>
          <p:cNvSpPr/>
          <p:nvPr/>
        </p:nvSpPr>
        <p:spPr>
          <a:xfrm>
            <a:off x="146869" y="2757649"/>
            <a:ext cx="8709752" cy="33767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Convolucionales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rgbClr val="C00000"/>
                </a:solidFill>
                <a:latin typeface="Georgia" pitchFamily="18" charset="0"/>
              </a:rPr>
              <a:t>Arquitectura</a:t>
            </a:r>
            <a:r>
              <a:rPr lang="en-US" b="1" i="1" dirty="0">
                <a:solidFill>
                  <a:srgbClr val="C00000"/>
                </a:solidFill>
                <a:latin typeface="Georgia" pitchFamily="18" charset="0"/>
              </a:rPr>
              <a:t> final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01EAC4-A9B5-4874-9487-92CA3B40C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339" y="2823987"/>
            <a:ext cx="8604448" cy="315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2.1.2.- Recurrentes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procesamiento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lenguaje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natural (NLP) (1980)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otros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casos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donde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necesario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cuenta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secuencia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“Tienen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predecir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siguiente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vendrá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cases: Apple Siri y Google Search Voice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CDF1452-C0B0-4564-A442-9876BACB3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239" y="3799155"/>
            <a:ext cx="3117266" cy="147264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A67B997-434C-4568-A409-FCE577B0A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4496145"/>
            <a:ext cx="4396051" cy="16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4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0.- Recordatorio</a:t>
            </a:r>
          </a:p>
        </p:txBody>
      </p:sp>
      <p:sp>
        <p:nvSpPr>
          <p:cNvPr id="6" name="5 Rectángulo"/>
          <p:cNvSpPr/>
          <p:nvPr/>
        </p:nvSpPr>
        <p:spPr>
          <a:xfrm>
            <a:off x="467544" y="1916832"/>
            <a:ext cx="813690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Algoritmos supervisados de Clasificación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endParaRPr lang="es-ES" sz="2000" dirty="0"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Metodología de trabajo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endParaRPr lang="es-ES" sz="2000" dirty="0"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Algoritmos supervisados de Regresión</a:t>
            </a: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endParaRPr lang="es-E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Algoritmos no supervisados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Asociaciones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Outlier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7280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2.1.3.- LSTM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dependencias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 largo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plazo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(1997)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Soluciona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vanishing gradient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las RNN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Vanishing gradient: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gradiente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pequeño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deja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tarda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mucho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Expande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memoria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Cada nodo es cerrado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Cada nodo decide si almacena o no información según importancia que le asigna a la información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La asignación de importancia se realiza a través de pesos, que también son aprendidas por el algoritmo.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 el tiempo aprende qué información es importante y cuál no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118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 Rectángulo"/>
          <p:cNvSpPr/>
          <p:nvPr/>
        </p:nvSpPr>
        <p:spPr>
          <a:xfrm>
            <a:off x="477888" y="1916832"/>
            <a:ext cx="834258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Son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causantes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 no-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linearidad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Tipos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output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intermedias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ReLU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intermedias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Softplus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Softmax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 output de multiple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sz="2000" b="1" i="1" dirty="0">
              <a:solidFill>
                <a:srgbClr val="C00000"/>
              </a:solidFill>
              <a:latin typeface="Georgia" pitchFamily="18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2.2.- Funciones de activación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50B39AD-53AB-42D9-8C4F-EED956E94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7911" y="2505696"/>
            <a:ext cx="4394859" cy="3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2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 Rectángulo"/>
          <p:cNvSpPr/>
          <p:nvPr/>
        </p:nvSpPr>
        <p:spPr>
          <a:xfrm>
            <a:off x="477888" y="1916832"/>
            <a:ext cx="834258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necesitan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entrada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intermedias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sumatorio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producto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inputs*peso + bias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Z= X*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W+b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salida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nodo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sumatorio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producto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inputs*peso + bias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Z= X*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W+b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regresivo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único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perceptron (sin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método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clasificatorio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binario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activación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sigmoid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único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perceptrón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2.2.- Funciones de activación</a:t>
            </a:r>
          </a:p>
        </p:txBody>
      </p:sp>
    </p:spTree>
    <p:extLst>
      <p:ext uri="{BB962C8B-B14F-4D97-AF65-F5344CB8AC3E}">
        <p14:creationId xmlns:p14="http://schemas.microsoft.com/office/powerpoint/2010/main" val="2436196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 Rectángulo"/>
          <p:cNvSpPr/>
          <p:nvPr/>
        </p:nvSpPr>
        <p:spPr>
          <a:xfrm>
            <a:off x="477888" y="1916832"/>
            <a:ext cx="8342584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TensorFlow</a:t>
            </a:r>
          </a:p>
          <a:p>
            <a:endParaRPr lang="en-U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Desarrollado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Google Brain,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un software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orientado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cálculo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numérico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(2017/02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Reduce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difícil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C++ y CUDA (para GPU)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Cases: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Translation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Smart Reply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Uber y Airbnb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ha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creado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nuevos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chips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específicos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mejorar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deep learning: TPUs (Tensor Processing Unit)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Entre 15 y 30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veces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rápido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CPU/GPU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i="1" dirty="0">
              <a:solidFill>
                <a:srgbClr val="C00000"/>
              </a:solidFill>
              <a:latin typeface="Georgia" pitchFamily="18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2.3.- Programación en DL: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TensorFlow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34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 Rectángulo"/>
          <p:cNvSpPr/>
          <p:nvPr/>
        </p:nvSpPr>
        <p:spPr>
          <a:xfrm>
            <a:off x="477888" y="1916832"/>
            <a:ext cx="834258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TensorFlow</a:t>
            </a:r>
          </a:p>
          <a:p>
            <a:endParaRPr lang="en-U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Proves 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X1,X2: puntos verticals y horizontals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punto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Primer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apartat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Començar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2 capes: 4+2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Treure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Treure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1 del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Quedar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3 I una sola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=&gt; no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és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Espiral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Solució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amb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RELU I 6+4+4+2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b="1" i="1" dirty="0">
              <a:solidFill>
                <a:srgbClr val="C00000"/>
              </a:solidFill>
              <a:latin typeface="Georgia" pitchFamily="18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2.3.- Programación en DL: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TensorFlow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71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5 Rectángulo"/>
          <p:cNvSpPr/>
          <p:nvPr/>
        </p:nvSpPr>
        <p:spPr>
          <a:xfrm>
            <a:off x="477888" y="1916832"/>
            <a:ext cx="8342584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Qué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es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Keras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unas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APIs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creadas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Google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François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Chollet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facilitan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programación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Deep Learning.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funcionar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distintos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motores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Deep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CNTK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Theano, Caffe,…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Corren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CPUs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GPUs y TPUs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mismo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código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configura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instalar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Las APIs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Python y R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575" y="3917494"/>
            <a:ext cx="3384666" cy="1689059"/>
          </a:xfrm>
          <a:prstGeom prst="rect">
            <a:avLst/>
          </a:prstGeom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2.3.- Programación en DL: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Keras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716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205946" y="1177588"/>
            <a:ext cx="86865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2.3.- Programación en DL: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Keras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. Práctica 6.1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BDB8A8-2723-41B5-A4E0-C930A8E39E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37" y="3582008"/>
            <a:ext cx="8686535" cy="2179554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E93DC4-FA0A-485F-8C4E-2156B725658B}"/>
              </a:ext>
            </a:extLst>
          </p:cNvPr>
          <p:cNvSpPr txBox="1"/>
          <p:nvPr/>
        </p:nvSpPr>
        <p:spPr>
          <a:xfrm>
            <a:off x="7175471" y="5699568"/>
            <a:ext cx="1645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Código completo</a:t>
            </a:r>
            <a:endParaRPr lang="es-E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5 Rectángulo">
            <a:extLst>
              <a:ext uri="{FF2B5EF4-FFF2-40B4-BE49-F238E27FC236}">
                <a16:creationId xmlns:a16="http://schemas.microsoft.com/office/drawing/2014/main" id="{D3035548-4BAA-4C7B-A494-3FBDCE2BAD76}"/>
              </a:ext>
            </a:extLst>
          </p:cNvPr>
          <p:cNvSpPr/>
          <p:nvPr/>
        </p:nvSpPr>
        <p:spPr>
          <a:xfrm>
            <a:off x="477888" y="1916832"/>
            <a:ext cx="8342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Red  neuronal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programada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con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Keras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para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clasificación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C9C46D8-83C2-4C6B-9C44-A22C563C737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366264" y="2315839"/>
            <a:ext cx="2160240" cy="126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05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E93DC4-FA0A-485F-8C4E-2156B725658B}"/>
              </a:ext>
            </a:extLst>
          </p:cNvPr>
          <p:cNvSpPr txBox="1"/>
          <p:nvPr/>
        </p:nvSpPr>
        <p:spPr>
          <a:xfrm>
            <a:off x="7247769" y="6033191"/>
            <a:ext cx="1645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Código completo</a:t>
            </a:r>
            <a:endParaRPr lang="es-ES" sz="1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5 Rectángulo">
            <a:extLst>
              <a:ext uri="{FF2B5EF4-FFF2-40B4-BE49-F238E27FC236}">
                <a16:creationId xmlns:a16="http://schemas.microsoft.com/office/drawing/2014/main" id="{D3035548-4BAA-4C7B-A494-3FBDCE2BAD76}"/>
              </a:ext>
            </a:extLst>
          </p:cNvPr>
          <p:cNvSpPr/>
          <p:nvPr/>
        </p:nvSpPr>
        <p:spPr>
          <a:xfrm>
            <a:off x="477888" y="1916832"/>
            <a:ext cx="83425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Ejercicio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. Con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los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mismos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datos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anteriores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,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vamos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a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montar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una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 red de 3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capas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D5BD36C-038B-41E2-AE5F-4F4AB3EF75DD}"/>
              </a:ext>
            </a:extLst>
          </p:cNvPr>
          <p:cNvSpPr/>
          <p:nvPr/>
        </p:nvSpPr>
        <p:spPr>
          <a:xfrm>
            <a:off x="1115616" y="3140968"/>
            <a:ext cx="79208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algn="ctr"/>
            <a:r>
              <a:rPr lang="es-ES" sz="16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s-ES" sz="1600" baseline="-250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847B9E-BD4B-480F-A37F-B44E51F15E60}"/>
              </a:ext>
            </a:extLst>
          </p:cNvPr>
          <p:cNvSpPr txBox="1"/>
          <p:nvPr/>
        </p:nvSpPr>
        <p:spPr>
          <a:xfrm>
            <a:off x="419768" y="5397080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Input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Make-moon</a:t>
            </a:r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76737D-5BBB-4E7B-AEC2-1F68EC75F42F}"/>
              </a:ext>
            </a:extLst>
          </p:cNvPr>
          <p:cNvSpPr txBox="1"/>
          <p:nvPr/>
        </p:nvSpPr>
        <p:spPr>
          <a:xfrm>
            <a:off x="2946254" y="5397080"/>
            <a:ext cx="925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Capa 1</a:t>
            </a:r>
          </a:p>
          <a:p>
            <a:pPr algn="ctr"/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tanh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1" name="Rectángulo 70">
            <a:extLst>
              <a:ext uri="{FF2B5EF4-FFF2-40B4-BE49-F238E27FC236}">
                <a16:creationId xmlns:a16="http://schemas.microsoft.com/office/drawing/2014/main" id="{ABA85B60-309E-412D-903D-A7E67E750A84}"/>
              </a:ext>
            </a:extLst>
          </p:cNvPr>
          <p:cNvSpPr/>
          <p:nvPr/>
        </p:nvSpPr>
        <p:spPr>
          <a:xfrm>
            <a:off x="3009422" y="3137292"/>
            <a:ext cx="79208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13</a:t>
            </a: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</a:t>
            </a: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32" name="Conector recto 1031">
            <a:extLst>
              <a:ext uri="{FF2B5EF4-FFF2-40B4-BE49-F238E27FC236}">
                <a16:creationId xmlns:a16="http://schemas.microsoft.com/office/drawing/2014/main" id="{6807DE8E-4434-46C9-8961-60015FE3E5C3}"/>
              </a:ext>
            </a:extLst>
          </p:cNvPr>
          <p:cNvCxnSpPr>
            <a:cxnSpLocks/>
          </p:cNvCxnSpPr>
          <p:nvPr/>
        </p:nvCxnSpPr>
        <p:spPr>
          <a:xfrm>
            <a:off x="1907704" y="3366982"/>
            <a:ext cx="1101718" cy="214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4" name="Conector recto 1033">
            <a:extLst>
              <a:ext uri="{FF2B5EF4-FFF2-40B4-BE49-F238E27FC236}">
                <a16:creationId xmlns:a16="http://schemas.microsoft.com/office/drawing/2014/main" id="{63299535-5D3D-4063-8246-56C4A8BE4DDA}"/>
              </a:ext>
            </a:extLst>
          </p:cNvPr>
          <p:cNvCxnSpPr>
            <a:cxnSpLocks/>
          </p:cNvCxnSpPr>
          <p:nvPr/>
        </p:nvCxnSpPr>
        <p:spPr>
          <a:xfrm flipV="1">
            <a:off x="1907704" y="3581347"/>
            <a:ext cx="1101718" cy="13087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6" name="Conector recto 1035">
            <a:extLst>
              <a:ext uri="{FF2B5EF4-FFF2-40B4-BE49-F238E27FC236}">
                <a16:creationId xmlns:a16="http://schemas.microsoft.com/office/drawing/2014/main" id="{1E48CA18-288F-48FC-9F25-77DE5D0E85D5}"/>
              </a:ext>
            </a:extLst>
          </p:cNvPr>
          <p:cNvCxnSpPr>
            <a:cxnSpLocks/>
          </p:cNvCxnSpPr>
          <p:nvPr/>
        </p:nvCxnSpPr>
        <p:spPr>
          <a:xfrm flipV="1">
            <a:off x="1907704" y="3581348"/>
            <a:ext cx="1101718" cy="36771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8" name="Conector recto 1037">
            <a:extLst>
              <a:ext uri="{FF2B5EF4-FFF2-40B4-BE49-F238E27FC236}">
                <a16:creationId xmlns:a16="http://schemas.microsoft.com/office/drawing/2014/main" id="{2073E75C-38CF-46A8-90B0-0F3E6E1F1F34}"/>
              </a:ext>
            </a:extLst>
          </p:cNvPr>
          <p:cNvCxnSpPr>
            <a:cxnSpLocks/>
          </p:cNvCxnSpPr>
          <p:nvPr/>
        </p:nvCxnSpPr>
        <p:spPr>
          <a:xfrm flipV="1">
            <a:off x="1908549" y="3581347"/>
            <a:ext cx="1100873" cy="6397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3" name="Conector recto 1042">
            <a:extLst>
              <a:ext uri="{FF2B5EF4-FFF2-40B4-BE49-F238E27FC236}">
                <a16:creationId xmlns:a16="http://schemas.microsoft.com/office/drawing/2014/main" id="{8C91C49F-50A3-4FE2-B0A2-75606B28E59C}"/>
              </a:ext>
            </a:extLst>
          </p:cNvPr>
          <p:cNvCxnSpPr>
            <a:cxnSpLocks/>
          </p:cNvCxnSpPr>
          <p:nvPr/>
        </p:nvCxnSpPr>
        <p:spPr>
          <a:xfrm flipV="1">
            <a:off x="1908549" y="3571910"/>
            <a:ext cx="1100451" cy="15562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Conector recto 1044">
            <a:extLst>
              <a:ext uri="{FF2B5EF4-FFF2-40B4-BE49-F238E27FC236}">
                <a16:creationId xmlns:a16="http://schemas.microsoft.com/office/drawing/2014/main" id="{F0905DA3-6613-4933-8620-1B0E318CFF88}"/>
              </a:ext>
            </a:extLst>
          </p:cNvPr>
          <p:cNvCxnSpPr>
            <a:cxnSpLocks/>
          </p:cNvCxnSpPr>
          <p:nvPr/>
        </p:nvCxnSpPr>
        <p:spPr>
          <a:xfrm>
            <a:off x="1908549" y="3366982"/>
            <a:ext cx="1100451" cy="99812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7" name="Conector recto 1046">
            <a:extLst>
              <a:ext uri="{FF2B5EF4-FFF2-40B4-BE49-F238E27FC236}">
                <a16:creationId xmlns:a16="http://schemas.microsoft.com/office/drawing/2014/main" id="{E8EC17BC-5223-4CED-9C8B-F09F05564F73}"/>
              </a:ext>
            </a:extLst>
          </p:cNvPr>
          <p:cNvCxnSpPr>
            <a:cxnSpLocks/>
          </p:cNvCxnSpPr>
          <p:nvPr/>
        </p:nvCxnSpPr>
        <p:spPr>
          <a:xfrm>
            <a:off x="1907704" y="3712216"/>
            <a:ext cx="1101718" cy="267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9" name="Conector recto 1048">
            <a:extLst>
              <a:ext uri="{FF2B5EF4-FFF2-40B4-BE49-F238E27FC236}">
                <a16:creationId xmlns:a16="http://schemas.microsoft.com/office/drawing/2014/main" id="{EB3339DF-05E4-48AB-933D-61E86A47D289}"/>
              </a:ext>
            </a:extLst>
          </p:cNvPr>
          <p:cNvCxnSpPr>
            <a:cxnSpLocks/>
          </p:cNvCxnSpPr>
          <p:nvPr/>
        </p:nvCxnSpPr>
        <p:spPr>
          <a:xfrm>
            <a:off x="1914525" y="3949065"/>
            <a:ext cx="1094475" cy="94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1" name="Conector recto 1050">
            <a:extLst>
              <a:ext uri="{FF2B5EF4-FFF2-40B4-BE49-F238E27FC236}">
                <a16:creationId xmlns:a16="http://schemas.microsoft.com/office/drawing/2014/main" id="{46DEF726-8E7E-401C-9740-3BEAE91D00A2}"/>
              </a:ext>
            </a:extLst>
          </p:cNvPr>
          <p:cNvCxnSpPr>
            <a:cxnSpLocks/>
          </p:cNvCxnSpPr>
          <p:nvPr/>
        </p:nvCxnSpPr>
        <p:spPr>
          <a:xfrm flipV="1">
            <a:off x="1908549" y="3980198"/>
            <a:ext cx="1100873" cy="240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5" name="Conector recto 1054">
            <a:extLst>
              <a:ext uri="{FF2B5EF4-FFF2-40B4-BE49-F238E27FC236}">
                <a16:creationId xmlns:a16="http://schemas.microsoft.com/office/drawing/2014/main" id="{AED018E3-EF1C-4544-AFD7-9E39B2B5F879}"/>
              </a:ext>
            </a:extLst>
          </p:cNvPr>
          <p:cNvCxnSpPr>
            <a:cxnSpLocks/>
          </p:cNvCxnSpPr>
          <p:nvPr/>
        </p:nvCxnSpPr>
        <p:spPr>
          <a:xfrm>
            <a:off x="1907704" y="3366982"/>
            <a:ext cx="1101718" cy="5915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4" name="Conector recto 1073">
            <a:extLst>
              <a:ext uri="{FF2B5EF4-FFF2-40B4-BE49-F238E27FC236}">
                <a16:creationId xmlns:a16="http://schemas.microsoft.com/office/drawing/2014/main" id="{DEAAAA04-295E-46BD-9A7E-A160B599D1BB}"/>
              </a:ext>
            </a:extLst>
          </p:cNvPr>
          <p:cNvCxnSpPr/>
          <p:nvPr/>
        </p:nvCxnSpPr>
        <p:spPr>
          <a:xfrm>
            <a:off x="1914525" y="3712217"/>
            <a:ext cx="1094475" cy="652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6" name="Conector recto 1075">
            <a:extLst>
              <a:ext uri="{FF2B5EF4-FFF2-40B4-BE49-F238E27FC236}">
                <a16:creationId xmlns:a16="http://schemas.microsoft.com/office/drawing/2014/main" id="{C10C52C0-6912-470E-A68B-6D51E4E3705D}"/>
              </a:ext>
            </a:extLst>
          </p:cNvPr>
          <p:cNvCxnSpPr/>
          <p:nvPr/>
        </p:nvCxnSpPr>
        <p:spPr>
          <a:xfrm>
            <a:off x="1914525" y="3923995"/>
            <a:ext cx="1094897" cy="4411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8" name="Conector recto 1077">
            <a:extLst>
              <a:ext uri="{FF2B5EF4-FFF2-40B4-BE49-F238E27FC236}">
                <a16:creationId xmlns:a16="http://schemas.microsoft.com/office/drawing/2014/main" id="{C2C3CB37-4499-4A9C-A07F-0DE80C9B17BB}"/>
              </a:ext>
            </a:extLst>
          </p:cNvPr>
          <p:cNvCxnSpPr>
            <a:stCxn id="5" idx="3"/>
          </p:cNvCxnSpPr>
          <p:nvPr/>
        </p:nvCxnSpPr>
        <p:spPr>
          <a:xfrm>
            <a:off x="1907704" y="4221088"/>
            <a:ext cx="1101718" cy="1609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0" name="Conector recto 1079">
            <a:extLst>
              <a:ext uri="{FF2B5EF4-FFF2-40B4-BE49-F238E27FC236}">
                <a16:creationId xmlns:a16="http://schemas.microsoft.com/office/drawing/2014/main" id="{6DC13F2C-1BD2-41CF-9A3C-490D452FD46C}"/>
              </a:ext>
            </a:extLst>
          </p:cNvPr>
          <p:cNvCxnSpPr/>
          <p:nvPr/>
        </p:nvCxnSpPr>
        <p:spPr>
          <a:xfrm flipV="1">
            <a:off x="1908549" y="4382080"/>
            <a:ext cx="1100873" cy="7376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2" name="Conector recto 1081">
            <a:extLst>
              <a:ext uri="{FF2B5EF4-FFF2-40B4-BE49-F238E27FC236}">
                <a16:creationId xmlns:a16="http://schemas.microsoft.com/office/drawing/2014/main" id="{D35117AC-D524-4456-A501-2220AB6A78B4}"/>
              </a:ext>
            </a:extLst>
          </p:cNvPr>
          <p:cNvCxnSpPr/>
          <p:nvPr/>
        </p:nvCxnSpPr>
        <p:spPr>
          <a:xfrm flipV="1">
            <a:off x="1914525" y="3970761"/>
            <a:ext cx="1094897" cy="11489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4" name="Conector recto 1083">
            <a:extLst>
              <a:ext uri="{FF2B5EF4-FFF2-40B4-BE49-F238E27FC236}">
                <a16:creationId xmlns:a16="http://schemas.microsoft.com/office/drawing/2014/main" id="{03F176B4-3177-433E-A350-02874AEAB9AF}"/>
              </a:ext>
            </a:extLst>
          </p:cNvPr>
          <p:cNvCxnSpPr/>
          <p:nvPr/>
        </p:nvCxnSpPr>
        <p:spPr>
          <a:xfrm flipV="1">
            <a:off x="1914525" y="4828948"/>
            <a:ext cx="1094897" cy="2907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6" name="Conector recto 1085">
            <a:extLst>
              <a:ext uri="{FF2B5EF4-FFF2-40B4-BE49-F238E27FC236}">
                <a16:creationId xmlns:a16="http://schemas.microsoft.com/office/drawing/2014/main" id="{F07C92FE-1901-46E2-8F99-98DD491AFA65}"/>
              </a:ext>
            </a:extLst>
          </p:cNvPr>
          <p:cNvCxnSpPr>
            <a:stCxn id="5" idx="3"/>
          </p:cNvCxnSpPr>
          <p:nvPr/>
        </p:nvCxnSpPr>
        <p:spPr>
          <a:xfrm>
            <a:off x="1907704" y="4221088"/>
            <a:ext cx="1101718" cy="6078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>
            <a:extLst>
              <a:ext uri="{FF2B5EF4-FFF2-40B4-BE49-F238E27FC236}">
                <a16:creationId xmlns:a16="http://schemas.microsoft.com/office/drawing/2014/main" id="{37FAA935-7845-49EC-81E8-FB0377C6E24B}"/>
              </a:ext>
            </a:extLst>
          </p:cNvPr>
          <p:cNvCxnSpPr>
            <a:cxnSpLocks/>
          </p:cNvCxnSpPr>
          <p:nvPr/>
        </p:nvCxnSpPr>
        <p:spPr>
          <a:xfrm>
            <a:off x="1914525" y="3949065"/>
            <a:ext cx="1077526" cy="892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>
            <a:extLst>
              <a:ext uri="{FF2B5EF4-FFF2-40B4-BE49-F238E27FC236}">
                <a16:creationId xmlns:a16="http://schemas.microsoft.com/office/drawing/2014/main" id="{BF30D38E-39CA-4729-A487-2495A586021E}"/>
              </a:ext>
            </a:extLst>
          </p:cNvPr>
          <p:cNvCxnSpPr/>
          <p:nvPr/>
        </p:nvCxnSpPr>
        <p:spPr>
          <a:xfrm>
            <a:off x="1914525" y="3712217"/>
            <a:ext cx="1094897" cy="11167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67">
            <a:extLst>
              <a:ext uri="{FF2B5EF4-FFF2-40B4-BE49-F238E27FC236}">
                <a16:creationId xmlns:a16="http://schemas.microsoft.com/office/drawing/2014/main" id="{71DB30A3-3732-4D03-AF3B-E2F844DE1F7E}"/>
              </a:ext>
            </a:extLst>
          </p:cNvPr>
          <p:cNvCxnSpPr/>
          <p:nvPr/>
        </p:nvCxnSpPr>
        <p:spPr>
          <a:xfrm>
            <a:off x="1914525" y="3372161"/>
            <a:ext cx="1094897" cy="1471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658B20E1-CF7F-4FDB-B5B6-FC13E573A9F6}"/>
              </a:ext>
            </a:extLst>
          </p:cNvPr>
          <p:cNvSpPr txBox="1"/>
          <p:nvPr/>
        </p:nvSpPr>
        <p:spPr>
          <a:xfrm>
            <a:off x="4903300" y="5401443"/>
            <a:ext cx="925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Capa 2</a:t>
            </a:r>
          </a:p>
          <a:p>
            <a:pPr algn="ctr"/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tanh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7" name="Rectángulo 136">
            <a:extLst>
              <a:ext uri="{FF2B5EF4-FFF2-40B4-BE49-F238E27FC236}">
                <a16:creationId xmlns:a16="http://schemas.microsoft.com/office/drawing/2014/main" id="{249273F8-EA04-4AEF-8A96-8270096D5A65}"/>
              </a:ext>
            </a:extLst>
          </p:cNvPr>
          <p:cNvSpPr/>
          <p:nvPr/>
        </p:nvSpPr>
        <p:spPr>
          <a:xfrm>
            <a:off x="4966468" y="3141655"/>
            <a:ext cx="792088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21</a:t>
            </a: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22</a:t>
            </a: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3" name="Conector recto 72">
            <a:extLst>
              <a:ext uri="{FF2B5EF4-FFF2-40B4-BE49-F238E27FC236}">
                <a16:creationId xmlns:a16="http://schemas.microsoft.com/office/drawing/2014/main" id="{596298E3-967E-4FCC-99A1-E0B33126A463}"/>
              </a:ext>
            </a:extLst>
          </p:cNvPr>
          <p:cNvCxnSpPr/>
          <p:nvPr/>
        </p:nvCxnSpPr>
        <p:spPr>
          <a:xfrm>
            <a:off x="3801510" y="3581348"/>
            <a:ext cx="116495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>
            <a:extLst>
              <a:ext uri="{FF2B5EF4-FFF2-40B4-BE49-F238E27FC236}">
                <a16:creationId xmlns:a16="http://schemas.microsoft.com/office/drawing/2014/main" id="{450EA7BC-B3A9-487D-8213-0D5101E2AD71}"/>
              </a:ext>
            </a:extLst>
          </p:cNvPr>
          <p:cNvCxnSpPr/>
          <p:nvPr/>
        </p:nvCxnSpPr>
        <p:spPr>
          <a:xfrm flipV="1">
            <a:off x="3801510" y="3581348"/>
            <a:ext cx="1164958" cy="3988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>
            <a:extLst>
              <a:ext uri="{FF2B5EF4-FFF2-40B4-BE49-F238E27FC236}">
                <a16:creationId xmlns:a16="http://schemas.microsoft.com/office/drawing/2014/main" id="{0C6E2AFD-C341-4299-8E49-793701E8DE71}"/>
              </a:ext>
            </a:extLst>
          </p:cNvPr>
          <p:cNvCxnSpPr/>
          <p:nvPr/>
        </p:nvCxnSpPr>
        <p:spPr>
          <a:xfrm flipV="1">
            <a:off x="3801510" y="3588547"/>
            <a:ext cx="1164958" cy="85190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>
            <a:extLst>
              <a:ext uri="{FF2B5EF4-FFF2-40B4-BE49-F238E27FC236}">
                <a16:creationId xmlns:a16="http://schemas.microsoft.com/office/drawing/2014/main" id="{B31DD715-B2B4-4B4F-B5C5-B4CAE1B464B1}"/>
              </a:ext>
            </a:extLst>
          </p:cNvPr>
          <p:cNvCxnSpPr>
            <a:cxnSpLocks/>
          </p:cNvCxnSpPr>
          <p:nvPr/>
        </p:nvCxnSpPr>
        <p:spPr>
          <a:xfrm flipV="1">
            <a:off x="3801510" y="3604021"/>
            <a:ext cx="1164958" cy="1258276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>
            <a:extLst>
              <a:ext uri="{FF2B5EF4-FFF2-40B4-BE49-F238E27FC236}">
                <a16:creationId xmlns:a16="http://schemas.microsoft.com/office/drawing/2014/main" id="{BE4F1E0C-188B-4C23-8C6F-7A7A2504FFDC}"/>
              </a:ext>
            </a:extLst>
          </p:cNvPr>
          <p:cNvCxnSpPr>
            <a:cxnSpLocks/>
          </p:cNvCxnSpPr>
          <p:nvPr/>
        </p:nvCxnSpPr>
        <p:spPr>
          <a:xfrm>
            <a:off x="3801510" y="3571910"/>
            <a:ext cx="1164958" cy="124546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>
            <a:extLst>
              <a:ext uri="{FF2B5EF4-FFF2-40B4-BE49-F238E27FC236}">
                <a16:creationId xmlns:a16="http://schemas.microsoft.com/office/drawing/2014/main" id="{7EA43683-6F34-45C4-B236-D7E91FE4BF16}"/>
              </a:ext>
            </a:extLst>
          </p:cNvPr>
          <p:cNvCxnSpPr>
            <a:cxnSpLocks/>
          </p:cNvCxnSpPr>
          <p:nvPr/>
        </p:nvCxnSpPr>
        <p:spPr>
          <a:xfrm>
            <a:off x="3801510" y="3980198"/>
            <a:ext cx="1164958" cy="83717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>
            <a:extLst>
              <a:ext uri="{FF2B5EF4-FFF2-40B4-BE49-F238E27FC236}">
                <a16:creationId xmlns:a16="http://schemas.microsoft.com/office/drawing/2014/main" id="{C4DEAB7A-E75C-45D1-8597-888AFEBCB033}"/>
              </a:ext>
            </a:extLst>
          </p:cNvPr>
          <p:cNvCxnSpPr/>
          <p:nvPr/>
        </p:nvCxnSpPr>
        <p:spPr>
          <a:xfrm>
            <a:off x="3801510" y="4440449"/>
            <a:ext cx="1164958" cy="37692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>
            <a:extLst>
              <a:ext uri="{FF2B5EF4-FFF2-40B4-BE49-F238E27FC236}">
                <a16:creationId xmlns:a16="http://schemas.microsoft.com/office/drawing/2014/main" id="{1461A39A-C43B-447D-9983-F95F798DF3F7}"/>
              </a:ext>
            </a:extLst>
          </p:cNvPr>
          <p:cNvCxnSpPr>
            <a:cxnSpLocks/>
          </p:cNvCxnSpPr>
          <p:nvPr/>
        </p:nvCxnSpPr>
        <p:spPr>
          <a:xfrm flipV="1">
            <a:off x="3801510" y="4828948"/>
            <a:ext cx="1164958" cy="3334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8" name="CuadroTexto 157">
            <a:extLst>
              <a:ext uri="{FF2B5EF4-FFF2-40B4-BE49-F238E27FC236}">
                <a16:creationId xmlns:a16="http://schemas.microsoft.com/office/drawing/2014/main" id="{558FC1D2-32D7-4559-8245-2A4FC0893777}"/>
              </a:ext>
            </a:extLst>
          </p:cNvPr>
          <p:cNvSpPr txBox="1"/>
          <p:nvPr/>
        </p:nvSpPr>
        <p:spPr>
          <a:xfrm>
            <a:off x="6667560" y="5402353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Capa 3</a:t>
            </a:r>
          </a:p>
          <a:p>
            <a:pPr algn="ctr"/>
            <a:r>
              <a:rPr lang="es-E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s-E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sigmoid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9" name="Rectángulo 158">
            <a:extLst>
              <a:ext uri="{FF2B5EF4-FFF2-40B4-BE49-F238E27FC236}">
                <a16:creationId xmlns:a16="http://schemas.microsoft.com/office/drawing/2014/main" id="{C4308016-6CA3-4A7E-B32E-D94D8A313BCE}"/>
              </a:ext>
            </a:extLst>
          </p:cNvPr>
          <p:cNvSpPr/>
          <p:nvPr/>
        </p:nvSpPr>
        <p:spPr>
          <a:xfrm>
            <a:off x="6915330" y="3153012"/>
            <a:ext cx="800009" cy="216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s-ES" sz="16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s-ES" sz="1600" baseline="-250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s-ES" sz="1600" baseline="-250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3" name="Conector recto 92">
            <a:extLst>
              <a:ext uri="{FF2B5EF4-FFF2-40B4-BE49-F238E27FC236}">
                <a16:creationId xmlns:a16="http://schemas.microsoft.com/office/drawing/2014/main" id="{1DB28041-3B2C-47F5-94A7-3FE3DC9A0DD0}"/>
              </a:ext>
            </a:extLst>
          </p:cNvPr>
          <p:cNvCxnSpPr>
            <a:endCxn id="159" idx="1"/>
          </p:cNvCxnSpPr>
          <p:nvPr/>
        </p:nvCxnSpPr>
        <p:spPr>
          <a:xfrm>
            <a:off x="5758556" y="3571910"/>
            <a:ext cx="1156774" cy="661222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185837E6-F93D-435B-A385-9239458E103C}"/>
              </a:ext>
            </a:extLst>
          </p:cNvPr>
          <p:cNvCxnSpPr>
            <a:endCxn id="159" idx="1"/>
          </p:cNvCxnSpPr>
          <p:nvPr/>
        </p:nvCxnSpPr>
        <p:spPr>
          <a:xfrm flipV="1">
            <a:off x="5758556" y="4233132"/>
            <a:ext cx="1156774" cy="58423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ángulo 4">
            <a:extLst>
              <a:ext uri="{FF2B5EF4-FFF2-40B4-BE49-F238E27FC236}">
                <a16:creationId xmlns:a16="http://schemas.microsoft.com/office/drawing/2014/main" id="{452B5A01-F884-49E1-9EAA-C8849428E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18" y="1177588"/>
            <a:ext cx="88927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2.3.- Programación en DL: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Keras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. Práctica 6.2</a:t>
            </a:r>
          </a:p>
        </p:txBody>
      </p:sp>
    </p:spTree>
    <p:extLst>
      <p:ext uri="{BB962C8B-B14F-4D97-AF65-F5344CB8AC3E}">
        <p14:creationId xmlns:p14="http://schemas.microsoft.com/office/powerpoint/2010/main" val="2330276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2.3.- Programación en DL: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Keras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>
            <a:extLst>
              <a:ext uri="{FF2B5EF4-FFF2-40B4-BE49-F238E27FC236}">
                <a16:creationId xmlns:a16="http://schemas.microsoft.com/office/drawing/2014/main" id="{D3035548-4BAA-4C7B-A494-3FBDCE2BAD76}"/>
              </a:ext>
            </a:extLst>
          </p:cNvPr>
          <p:cNvSpPr/>
          <p:nvPr/>
        </p:nvSpPr>
        <p:spPr>
          <a:xfrm>
            <a:off x="477888" y="1916832"/>
            <a:ext cx="83425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Ejemplo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. Red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Convolucional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para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reconocimiento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de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dígitos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86E95CD-1C66-4218-8BE4-403128FC1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308" y="2328920"/>
            <a:ext cx="5940152" cy="409911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7062365-7761-46B6-AC2D-D93DF9A95273}"/>
              </a:ext>
            </a:extLst>
          </p:cNvPr>
          <p:cNvSpPr/>
          <p:nvPr/>
        </p:nvSpPr>
        <p:spPr>
          <a:xfrm>
            <a:off x="107680" y="6428031"/>
            <a:ext cx="8640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hlinkClick r:id="rId5"/>
              </a:rPr>
              <a:t>https://www.kaggle.com/yassineghouzam/introduction-to-cnn-keras-0-997-top-6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952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2.4.- Otras redes</a:t>
            </a:r>
          </a:p>
        </p:txBody>
      </p:sp>
      <p:sp>
        <p:nvSpPr>
          <p:cNvPr id="8" name="5 Rectángulo">
            <a:extLst>
              <a:ext uri="{FF2B5EF4-FFF2-40B4-BE49-F238E27FC236}">
                <a16:creationId xmlns:a16="http://schemas.microsoft.com/office/drawing/2014/main" id="{D714D0B4-ABB5-4958-85F9-8B5C09822089}"/>
              </a:ext>
            </a:extLst>
          </p:cNvPr>
          <p:cNvSpPr/>
          <p:nvPr/>
        </p:nvSpPr>
        <p:spPr>
          <a:xfrm>
            <a:off x="477888" y="1916832"/>
            <a:ext cx="8342584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GAN – Gain Adversarial Networks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crear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imágenes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4"/>
              </a:rPr>
              <a:t>https://poloclub.github.io/ganlab/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29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067944" y="16351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b="1" i="1" dirty="0">
                <a:solidFill>
                  <a:schemeClr val="bg1"/>
                </a:solidFill>
                <a:latin typeface="Georgia" pitchFamily="18" charset="0"/>
              </a:rPr>
              <a:t>Data </a:t>
            </a:r>
            <a:r>
              <a:rPr lang="es-ES" b="1" i="1" dirty="0" err="1">
                <a:solidFill>
                  <a:schemeClr val="bg1"/>
                </a:solidFill>
                <a:latin typeface="Georgia" pitchFamily="18" charset="0"/>
              </a:rPr>
              <a:t>Science</a:t>
            </a:r>
            <a:endParaRPr lang="es-ES" b="1" i="1" dirty="0">
              <a:solidFill>
                <a:schemeClr val="bg1"/>
              </a:solidFill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Reinforcement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76" y="2492896"/>
            <a:ext cx="8229879" cy="34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9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Natural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Language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Processing (NLP)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2348880"/>
            <a:ext cx="8342584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Qué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es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NLP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es un subcampo del Machine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centrado en conseguir que los ordenadores entiendan y procesen lenguajes humanos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Comprensión del lenguaje a nivel humano.</a:t>
            </a: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Llamado también Text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Mining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 err="1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Casos</a:t>
            </a:r>
            <a:r>
              <a:rPr lang="en-US" sz="2000" b="1" i="1" dirty="0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de </a:t>
            </a:r>
            <a:r>
              <a:rPr lang="en-US" sz="2000" b="1" i="1" dirty="0" err="1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uso</a:t>
            </a:r>
            <a:endParaRPr lang="en-US" sz="2000" b="1" i="1" dirty="0">
              <a:solidFill>
                <a:srgbClr val="C00000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  <a:p>
            <a:endParaRPr lang="en-US" sz="2000" b="1" i="1" dirty="0">
              <a:solidFill>
                <a:srgbClr val="C00000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Traducción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automática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idiomas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Comprensión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semántica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Síntesis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textos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69059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Natural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Language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Processing (NLP)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1988840"/>
            <a:ext cx="8342584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Estructurar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el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texto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para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obtener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conocimiento</a:t>
            </a:r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Obtención de tokens – palabras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Transformación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Filtraje de tokens por su longitud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Filtraje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Eliminación de palabras irrelevantes (determinantes, conjunciones,…)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Normalmente se dan en forma de diccionario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Reemplazo de palabras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Sinónimos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Quitar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sufijos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del token (o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quedarse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raíz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n-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grams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Unión de tokens seguidos (2,3,…) para crear significado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Contabilización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cada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grupo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términos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7645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Natural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Language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Processing (NLP)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1806490"/>
            <a:ext cx="834258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Formas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de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contabilizar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los tokens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Occurrences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Contabiliza el número de veces que sale cada token en un texto o documento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Occurrences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Indica si aparece o no un token en un texto o documento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Frequencies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(TF)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 ratio de </a:t>
            </a:r>
            <a:r>
              <a:rPr lang="en-US" dirty="0" err="1"/>
              <a:t>ocurrencia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token </a:t>
            </a:r>
            <a:r>
              <a:rPr lang="en-US" dirty="0" err="1"/>
              <a:t>sobre</a:t>
            </a:r>
            <a:r>
              <a:rPr lang="en-US" dirty="0"/>
              <a:t> el total de tokens del document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 </a:t>
            </a:r>
            <a:r>
              <a:rPr lang="en-US" dirty="0" err="1"/>
              <a:t>resultado</a:t>
            </a:r>
            <a:r>
              <a:rPr lang="en-US" dirty="0"/>
              <a:t> se </a:t>
            </a:r>
            <a:r>
              <a:rPr lang="en-US" dirty="0" err="1"/>
              <a:t>normaliza</a:t>
            </a:r>
            <a:r>
              <a:rPr lang="en-US" dirty="0"/>
              <a:t> </a:t>
            </a:r>
            <a:r>
              <a:rPr lang="en-US" dirty="0" err="1"/>
              <a:t>diviendo</a:t>
            </a:r>
            <a:r>
              <a:rPr lang="en-US" dirty="0"/>
              <a:t> el ratio por el TF del </a:t>
            </a:r>
            <a:r>
              <a:rPr lang="en-US" dirty="0" err="1"/>
              <a:t>documento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 	Inverse Document Frequency (IDF)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Considerar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token </a:t>
            </a:r>
            <a:r>
              <a:rPr lang="en-US" dirty="0" err="1"/>
              <a:t>relativo</a:t>
            </a:r>
            <a:r>
              <a:rPr lang="en-US" dirty="0"/>
              <a:t> al total de </a:t>
            </a:r>
            <a:r>
              <a:rPr lang="en-US" dirty="0" err="1"/>
              <a:t>documentos</a:t>
            </a:r>
            <a:r>
              <a:rPr lang="en-US" dirty="0"/>
              <a:t> y no al document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aparece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TF-IDF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TF*IDF</a:t>
            </a:r>
          </a:p>
        </p:txBody>
      </p:sp>
    </p:spTree>
    <p:extLst>
      <p:ext uri="{BB962C8B-B14F-4D97-AF65-F5344CB8AC3E}">
        <p14:creationId xmlns:p14="http://schemas.microsoft.com/office/powerpoint/2010/main" val="3079428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NLP: Práctica 6.3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1988840"/>
            <a:ext cx="834258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Ejemplo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. Sentiment Analysis.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Práctica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6.3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Una cadena hotelera quiere clasificar automáticamente los comentarios de los clientes en las redes sociales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Disponemos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una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con una nota de 1 a 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sobre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experiencia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hotel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nota / 1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peor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nota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Queremos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estos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ya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clasificados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referencia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clasificar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automáticamente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nuevos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comentarios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vayan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llegando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12A687C-53BE-4DA9-90AB-0BC8C8066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939" y="5042799"/>
            <a:ext cx="5652121" cy="181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864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3.- NLP en Python</a:t>
            </a:r>
          </a:p>
        </p:txBody>
      </p:sp>
      <p:sp>
        <p:nvSpPr>
          <p:cNvPr id="9" name="5 Rectángulo"/>
          <p:cNvSpPr/>
          <p:nvPr/>
        </p:nvSpPr>
        <p:spPr>
          <a:xfrm>
            <a:off x="477888" y="1988840"/>
            <a:ext cx="834258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Librerías</a:t>
            </a:r>
            <a:endParaRPr lang="en-U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endParaRPr lang="en-U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nltk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popular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spaCy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Soporta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50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idiomas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gensim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Topic Modelling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usando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algoritm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LDA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accessible 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tokenización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otras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como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pattern,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endParaRPr lang="en-US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992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4.- Resumen</a:t>
            </a:r>
          </a:p>
        </p:txBody>
      </p:sp>
      <p:sp>
        <p:nvSpPr>
          <p:cNvPr id="8" name="5 Rectángulo">
            <a:extLst>
              <a:ext uri="{FF2B5EF4-FFF2-40B4-BE49-F238E27FC236}">
                <a16:creationId xmlns:a16="http://schemas.microsoft.com/office/drawing/2014/main" id="{0E7A7350-1A9E-4996-8F60-8711602D5B23}"/>
              </a:ext>
            </a:extLst>
          </p:cNvPr>
          <p:cNvSpPr/>
          <p:nvPr/>
        </p:nvSpPr>
        <p:spPr>
          <a:xfrm>
            <a:off x="467544" y="1785005"/>
            <a:ext cx="856895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Reinforcement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basado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prueba</a:t>
            </a:r>
            <a:r>
              <a:rPr lang="en-US" dirty="0"/>
              <a:t>/error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Uso</a:t>
            </a:r>
            <a:r>
              <a:rPr lang="en-US" dirty="0"/>
              <a:t> principal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juegos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Deep learning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Redes </a:t>
            </a:r>
            <a:r>
              <a:rPr lang="en-US" dirty="0" err="1"/>
              <a:t>neuronales</a:t>
            </a:r>
            <a:r>
              <a:rPr lang="en-US" dirty="0"/>
              <a:t> con </a:t>
            </a:r>
            <a:r>
              <a:rPr lang="en-US" dirty="0" err="1"/>
              <a:t>varias</a:t>
            </a:r>
            <a:r>
              <a:rPr lang="en-US" dirty="0"/>
              <a:t> </a:t>
            </a:r>
            <a:r>
              <a:rPr lang="en-US" dirty="0" err="1"/>
              <a:t>capas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Resuelven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supervisados</a:t>
            </a:r>
            <a:r>
              <a:rPr lang="en-US" dirty="0"/>
              <a:t> de </a:t>
            </a:r>
            <a:r>
              <a:rPr lang="en-US" dirty="0" err="1"/>
              <a:t>clasificacion</a:t>
            </a:r>
            <a:r>
              <a:rPr lang="en-US" dirty="0"/>
              <a:t> y regression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Con gran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o sin </a:t>
            </a:r>
            <a:r>
              <a:rPr lang="en-US" dirty="0" err="1"/>
              <a:t>relación</a:t>
            </a:r>
            <a:r>
              <a:rPr lang="en-US" dirty="0"/>
              <a:t> lineal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Útil</a:t>
            </a:r>
            <a:r>
              <a:rPr lang="en-US" dirty="0"/>
              <a:t> para </a:t>
            </a:r>
            <a:r>
              <a:rPr lang="en-US" dirty="0" err="1"/>
              <a:t>tratamiento</a:t>
            </a:r>
            <a:r>
              <a:rPr lang="en-US" dirty="0"/>
              <a:t> de </a:t>
            </a:r>
            <a:r>
              <a:rPr lang="en-US" dirty="0" err="1"/>
              <a:t>imágenes</a:t>
            </a:r>
            <a:r>
              <a:rPr lang="en-US" dirty="0"/>
              <a:t>, </a:t>
            </a:r>
            <a:r>
              <a:rPr lang="en-US" dirty="0" err="1"/>
              <a:t>texto</a:t>
            </a:r>
            <a:r>
              <a:rPr lang="en-US" dirty="0"/>
              <a:t>, video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Tensorflow</a:t>
            </a:r>
            <a:r>
              <a:rPr lang="en-US" dirty="0"/>
              <a:t> / </a:t>
            </a:r>
            <a:r>
              <a:rPr lang="en-US" dirty="0" err="1"/>
              <a:t>Keras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Estructuración</a:t>
            </a:r>
            <a:r>
              <a:rPr lang="en-US" dirty="0"/>
              <a:t> del </a:t>
            </a:r>
            <a:r>
              <a:rPr lang="en-US" dirty="0" err="1"/>
              <a:t>texto</a:t>
            </a:r>
            <a:r>
              <a:rPr lang="en-US" dirty="0"/>
              <a:t> antes de </a:t>
            </a:r>
            <a:r>
              <a:rPr lang="en-US" dirty="0" err="1"/>
              <a:t>aprendizaje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22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Reinforcement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8" y="1972572"/>
            <a:ext cx="8342584" cy="5416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¿Qué son?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Aprendizaje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Refuerzo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basa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 un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agente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aprende a comportarse en un entorno realizando acciones y viendo los resultados.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i="1" dirty="0">
                <a:solidFill>
                  <a:srgbClr val="C00000"/>
                </a:solidFill>
                <a:latin typeface="Georgia" pitchFamily="18" charset="0"/>
              </a:rPr>
              <a:t>¿Cómo trabajan?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 basa en nuestro aprendizaje de experiencia natural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Si la respuesta es correcta hay premio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Si la respuesta es incorrecta hay castigo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523" y="4265369"/>
            <a:ext cx="3356718" cy="199337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5603" y="5432865"/>
            <a:ext cx="2340416" cy="5118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6823" y="4520938"/>
            <a:ext cx="2289196" cy="55150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200" y="3853513"/>
            <a:ext cx="1175833" cy="41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20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1.-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Reinforcement</a:t>
            </a:r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8" y="2060848"/>
            <a:ext cx="834258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1" i="1" dirty="0">
                <a:solidFill>
                  <a:srgbClr val="E1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Algoritmos más usados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Markov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Decision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Deep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(redes neuronales específicas para RL)</a:t>
            </a:r>
          </a:p>
          <a:p>
            <a:pPr marL="742950" lvl="1" indent="-285750">
              <a:buFont typeface="Arial" pitchFamily="34" charset="0"/>
              <a:buChar char="•"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i="1" dirty="0">
                <a:solidFill>
                  <a:srgbClr val="E1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Casos de uso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Juegos 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AlphaZero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de Google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DeepMind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aprende ajedrez en 4h</a:t>
            </a:r>
          </a:p>
          <a:p>
            <a:pPr marL="1200150" lvl="2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Juega también a </a:t>
            </a: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Go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y Shogun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 robótica para aprender procesos sin programar específicamente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AutoML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de Google usa RL para encontrar mejor modelo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Encontrar en medicina tratamientos más óptimos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SalesForce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lo usa para hacer resúmenes automáticos de documentos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>
                <a:latin typeface="Arial" panose="020B0604020202020204" pitchFamily="34" charset="0"/>
                <a:cs typeface="Arial" panose="020B0604020202020204" pitchFamily="34" charset="0"/>
              </a:rPr>
              <a:t>JPMorgan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usa RL para ejecutar órdenes de negociación a la máxima velocidad y al mejor precio posible (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LOXM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193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2.- Deep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pic>
        <p:nvPicPr>
          <p:cNvPr id="4098" name="Picture 2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677" y="2137387"/>
            <a:ext cx="5856894" cy="392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580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2.- Deep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8" y="2348880"/>
            <a:ext cx="8342584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¿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Qué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es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?</a:t>
            </a: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Son la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evolución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las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neuronales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con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capas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ahí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término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deep)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1" dirty="0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¿</a:t>
            </a:r>
            <a:r>
              <a:rPr lang="en-US" sz="2000" b="1" i="1" dirty="0" err="1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Por</a:t>
            </a:r>
            <a:r>
              <a:rPr lang="en-US" sz="2000" b="1" i="1" dirty="0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qué</a:t>
            </a:r>
            <a:r>
              <a:rPr lang="en-US" sz="2000" b="1" i="1" dirty="0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</a:t>
            </a:r>
            <a:r>
              <a:rPr lang="en-US" sz="2000" b="1" i="1" dirty="0" err="1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están</a:t>
            </a:r>
            <a:r>
              <a:rPr lang="en-US" sz="2000" b="1" i="1" dirty="0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 de </a:t>
            </a:r>
            <a:r>
              <a:rPr lang="en-US" sz="2000" b="1" i="1" dirty="0" err="1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moda</a:t>
            </a:r>
            <a:r>
              <a:rPr lang="en-US" sz="2000" b="1" i="1" dirty="0">
                <a:solidFill>
                  <a:srgbClr val="C00000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?</a:t>
            </a:r>
          </a:p>
          <a:p>
            <a:endParaRPr lang="en-US" sz="2000" b="1" i="1" dirty="0">
              <a:solidFill>
                <a:srgbClr val="C00000"/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Mejor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rendimiento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problemas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distintos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Proceso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aprendizaje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sencillo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(feature engineering)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modelo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puede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aprendiendo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indefinidamente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080" y="3284984"/>
            <a:ext cx="2078360" cy="141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911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2.- Deep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DD0BF38-117B-48AC-A931-B4DA174A1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249663"/>
            <a:ext cx="609600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9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244273" y="764704"/>
            <a:ext cx="8712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1200" dirty="0">
              <a:latin typeface="Georgia" pitchFamily="18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755576" y="764704"/>
            <a:ext cx="7776864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endParaRPr lang="es-ES" sz="1600" dirty="0">
              <a:latin typeface="Georgia" pitchFamily="18" charset="0"/>
            </a:endParaRPr>
          </a:p>
          <a:p>
            <a:pPr marL="355600" indent="-355600" algn="just">
              <a:spcBef>
                <a:spcPct val="20000"/>
              </a:spcBef>
              <a:buClr>
                <a:schemeClr val="hlink"/>
              </a:buClr>
              <a:buSzPct val="50000"/>
            </a:pPr>
            <a:r>
              <a:rPr lang="es-ES" sz="1600" dirty="0">
                <a:latin typeface="Georgia" pitchFamily="18" charset="0"/>
              </a:rPr>
              <a:t>	</a:t>
            </a:r>
          </a:p>
          <a:p>
            <a:r>
              <a:rPr lang="es-ES" sz="1600" dirty="0">
                <a:latin typeface="Georgia" pitchFamily="18" charset="0"/>
              </a:rPr>
              <a:t> </a:t>
            </a:r>
          </a:p>
          <a:p>
            <a:endParaRPr lang="es-ES" sz="1600" dirty="0">
              <a:latin typeface="Georgia" pitchFamily="18" charset="0"/>
            </a:endParaRPr>
          </a:p>
          <a:p>
            <a:endParaRPr lang="es-ES" sz="1600" dirty="0">
              <a:latin typeface="Georgia" pitchFamily="18" charset="0"/>
            </a:endParaRPr>
          </a:p>
        </p:txBody>
      </p:sp>
      <p:pic>
        <p:nvPicPr>
          <p:cNvPr id="1026" name="Picture 2" descr="C:\Users\ujrf3a\Documents\03. DISSENYS\EAE Imatge\franja_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1052736"/>
            <a:ext cx="8892771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>
            <a:spLocks noChangeArrowheads="1"/>
          </p:cNvSpPr>
          <p:nvPr/>
        </p:nvSpPr>
        <p:spPr bwMode="auto">
          <a:xfrm>
            <a:off x="323776" y="1177588"/>
            <a:ext cx="84966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sz="2800" b="1" i="1" dirty="0">
                <a:solidFill>
                  <a:schemeClr val="bg1"/>
                </a:solidFill>
                <a:latin typeface="Georgia" charset="0"/>
              </a:rPr>
              <a:t>2.1.- Tipos de redes Deep </a:t>
            </a:r>
            <a:r>
              <a:rPr lang="es-ES" sz="2800" b="1" i="1" dirty="0" err="1">
                <a:solidFill>
                  <a:schemeClr val="bg1"/>
                </a:solidFill>
                <a:latin typeface="Georgia" charset="0"/>
              </a:rPr>
              <a:t>Learning</a:t>
            </a:r>
            <a:endParaRPr lang="es-ES" sz="2800" b="1" i="1" dirty="0">
              <a:solidFill>
                <a:schemeClr val="bg1"/>
              </a:solidFill>
              <a:latin typeface="Georgia" charset="0"/>
            </a:endParaRPr>
          </a:p>
        </p:txBody>
      </p:sp>
      <p:sp>
        <p:nvSpPr>
          <p:cNvPr id="9" name="5 Rectángulo"/>
          <p:cNvSpPr/>
          <p:nvPr/>
        </p:nvSpPr>
        <p:spPr>
          <a:xfrm>
            <a:off x="477887" y="2348880"/>
            <a:ext cx="8479353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Tipos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de </a:t>
            </a:r>
            <a:r>
              <a:rPr lang="en-US" sz="2000" b="1" i="1" dirty="0" err="1">
                <a:solidFill>
                  <a:srgbClr val="C00000"/>
                </a:solidFill>
                <a:latin typeface="Georgia" pitchFamily="18" charset="0"/>
              </a:rPr>
              <a:t>redes</a:t>
            </a:r>
            <a:r>
              <a:rPr lang="en-US" sz="2000" b="1" i="1" dirty="0">
                <a:solidFill>
                  <a:srgbClr val="C00000"/>
                </a:solidFill>
                <a:latin typeface="Georgia" pitchFamily="18" charset="0"/>
              </a:rPr>
              <a:t> Deep Learning</a:t>
            </a:r>
          </a:p>
          <a:p>
            <a:endParaRPr lang="en-US" sz="2000" b="1" i="1" dirty="0">
              <a:solidFill>
                <a:srgbClr val="C00000"/>
              </a:solidFill>
              <a:latin typeface="Georgia" pitchFamily="18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Convolucionales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(CNN 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ConvNets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		- 	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Imágenes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Recurrentes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(RNN)						- 		NLP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LSTM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(Long Short Term Memory)			- 		Series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temporales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Reinforcement Learning					-		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  <a:p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Estructuras</a:t>
            </a:r>
            <a:r>
              <a:rPr lang="en-US" sz="2000" b="1" i="1" dirty="0">
                <a:solidFill>
                  <a:srgbClr val="E10000"/>
                </a:solidFill>
                <a:latin typeface="Georgia" pitchFamily="18" charset="0"/>
              </a:rPr>
              <a:t> de </a:t>
            </a:r>
            <a:r>
              <a:rPr lang="en-US" sz="2000" b="1" i="1" dirty="0" err="1">
                <a:solidFill>
                  <a:srgbClr val="E10000"/>
                </a:solidFill>
                <a:latin typeface="Georgia" pitchFamily="18" charset="0"/>
              </a:rPr>
              <a:t>datos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Tensores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i="1" dirty="0">
              <a:solidFill>
                <a:srgbClr val="E10000"/>
              </a:solidFill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2846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r">
          <a:defRPr b="1" i="1" dirty="0" smtClean="0">
            <a:solidFill>
              <a:schemeClr val="bg1"/>
            </a:solidFill>
            <a:latin typeface="Georgia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88685077F02B54D96FA8189BD2E4F95" ma:contentTypeVersion="1" ma:contentTypeDescription="Crear nuevo documento." ma:contentTypeScope="" ma:versionID="3056c0859f739e3169b4423cdb78c11d">
  <xsd:schema xmlns:xsd="http://www.w3.org/2001/XMLSchema" xmlns:xs="http://www.w3.org/2001/XMLSchema" xmlns:p="http://schemas.microsoft.com/office/2006/metadata/properties" xmlns:ns2="a0661dc1-bc39-4022-8a91-54f4d9ab6974" targetNamespace="http://schemas.microsoft.com/office/2006/metadata/properties" ma:root="true" ma:fieldsID="5b127db40f900ffdd9d30e655c7faf2d" ns2:_="">
    <xsd:import namespace="a0661dc1-bc39-4022-8a91-54f4d9ab6974"/>
    <xsd:element name="properties">
      <xsd:complexType>
        <xsd:sequence>
          <xsd:element name="documentManagement">
            <xsd:complexType>
              <xsd:all>
                <xsd:element ref="ns2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661dc1-bc39-4022-8a91-54f4d9ab6974" elementFormDefault="qualified">
    <xsd:import namespace="http://schemas.microsoft.com/office/2006/documentManagement/types"/>
    <xsd:import namespace="http://schemas.microsoft.com/office/infopath/2007/PartnerControls"/>
    <xsd:element name="Date" ma:index="8" nillable="true" ma:displayName="Date" ma:format="DateOnly" ma:internalName="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 xmlns="a0661dc1-bc39-4022-8a91-54f4d9ab6974" xsi:nil="true"/>
  </documentManagement>
</p:properties>
</file>

<file path=customXml/itemProps1.xml><?xml version="1.0" encoding="utf-8"?>
<ds:datastoreItem xmlns:ds="http://schemas.openxmlformats.org/officeDocument/2006/customXml" ds:itemID="{CA0FCDA1-0110-4762-A2E2-86BC0D80EB6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0661dc1-bc39-4022-8a91-54f4d9ab697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41EA74-4F81-4F39-A12E-C067638737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E2907DB-C47A-4AA0-B164-8CE7FB8A67F6}">
  <ds:schemaRefs>
    <ds:schemaRef ds:uri="http://schemas.microsoft.com/office/2006/metadata/properties"/>
    <ds:schemaRef ds:uri="http://schemas.microsoft.com/office/infopath/2007/PartnerControls"/>
    <ds:schemaRef ds:uri="a0661dc1-bc39-4022-8a91-54f4d9ab697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56410</TotalTime>
  <Words>2258</Words>
  <Application>Microsoft Office PowerPoint</Application>
  <PresentationFormat>Presentación en pantalla (4:3)</PresentationFormat>
  <Paragraphs>506</Paragraphs>
  <Slides>35</Slides>
  <Notes>34</Notes>
  <HiddenSlides>1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Georgia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 m</dc:creator>
  <cp:lastModifiedBy>Montse Llos</cp:lastModifiedBy>
  <cp:revision>586</cp:revision>
  <cp:lastPrinted>2018-09-10T09:02:19Z</cp:lastPrinted>
  <dcterms:created xsi:type="dcterms:W3CDTF">2012-05-08T07:51:25Z</dcterms:created>
  <dcterms:modified xsi:type="dcterms:W3CDTF">2020-03-02T17:52:47Z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0x010100A88685077F02B54D96FA8189BD2E4F95</vt:lpwstr>
  </property>
</Properties>
</file>